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71" r:id="rId3"/>
    <p:sldId id="292" r:id="rId4"/>
    <p:sldId id="293" r:id="rId5"/>
    <p:sldId id="294" r:id="rId6"/>
    <p:sldId id="295" r:id="rId7"/>
    <p:sldId id="319" r:id="rId8"/>
    <p:sldId id="296" r:id="rId9"/>
    <p:sldId id="321" r:id="rId10"/>
    <p:sldId id="298" r:id="rId11"/>
    <p:sldId id="316" r:id="rId12"/>
    <p:sldId id="299" r:id="rId13"/>
    <p:sldId id="300" r:id="rId14"/>
    <p:sldId id="304" r:id="rId15"/>
    <p:sldId id="320" r:id="rId16"/>
    <p:sldId id="309" r:id="rId17"/>
    <p:sldId id="317" r:id="rId18"/>
    <p:sldId id="310" r:id="rId19"/>
    <p:sldId id="311" r:id="rId20"/>
    <p:sldId id="312" r:id="rId21"/>
    <p:sldId id="315" r:id="rId22"/>
  </p:sldIdLst>
  <p:sldSz cx="10287000" cy="6858000" type="35mm"/>
  <p:notesSz cx="6858000" cy="914400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3ED"/>
    <a:srgbClr val="161BDA"/>
    <a:srgbClr val="CC0000"/>
    <a:srgbClr val="1C1CC6"/>
    <a:srgbClr val="D0B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218" y="60"/>
      </p:cViewPr>
      <p:guideLst>
        <p:guide orient="horz" pos="2160"/>
        <p:guide pos="32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88E-069D-49E2-9FB4-A1A9C7EF2878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A01FB-8DFE-4CE4-936C-A4153307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1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A01FB-8DFE-4CE4-936C-A41533079C5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A01FB-8DFE-4CE4-936C-A41533079C5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B171-49EA-4CAD-BBCD-C57D6754CD19}" type="datetimeFigureOut">
              <a:rPr lang="ru-RU"/>
              <a:pPr>
                <a:defRPr/>
              </a:pPr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726E-980D-447D-AF79-DC41441B9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8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33CB9-DDDB-4D65-A80E-47959B1BF1A5}" type="datetimeFigureOut">
              <a:rPr lang="ru-RU"/>
              <a:pPr>
                <a:defRPr/>
              </a:pPr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C3DED-9BFB-4B85-9E00-F4D770E68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8075" y="274640"/>
            <a:ext cx="2314575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274640"/>
            <a:ext cx="677227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B4F2-D9D7-40E2-ACD8-F75775E761EA}" type="datetimeFigureOut">
              <a:rPr lang="ru-RU"/>
              <a:pPr>
                <a:defRPr/>
              </a:pPr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CA47-AC1A-4069-A578-9B6A2D65A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9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755DB-7B90-43F3-AC85-88CD43276462}" type="datetimeFigureOut">
              <a:rPr lang="ru-RU"/>
              <a:pPr>
                <a:defRPr/>
              </a:pPr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F6142-08F3-407A-910D-6B58BEE22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8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210F-F58A-4C7E-99BB-913F6D80D9B3}" type="datetimeFigureOut">
              <a:rPr lang="ru-RU"/>
              <a:pPr>
                <a:defRPr/>
              </a:pPr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D88E-6929-4C90-A767-4C8F1D651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9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A24C-B158-443C-9A3B-9030BDA9F0BF}" type="datetimeFigureOut">
              <a:rPr lang="ru-RU"/>
              <a:pPr>
                <a:defRPr/>
              </a:pPr>
              <a:t>09.08.2024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5F97-E458-4075-B4B2-223FCDDDC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9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535114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6" y="1535114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5656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0442-FA96-4DDA-B288-EDDDCACD4301}" type="datetimeFigureOut">
              <a:rPr lang="ru-RU"/>
              <a:pPr>
                <a:defRPr/>
              </a:pPr>
              <a:t>09.08.2024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7A03-DB87-4A0E-90F5-C6593EF49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7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EAB3-E6F4-45B9-947F-A0E509198D0C}" type="datetimeFigureOut">
              <a:rPr lang="ru-RU"/>
              <a:pPr>
                <a:defRPr/>
              </a:pPr>
              <a:t>09.08.2024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19E27-EB4A-4795-836D-C349A7B51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9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D78D-24C9-477E-AA51-C0ECB45E5FAE}" type="datetimeFigureOut">
              <a:rPr lang="ru-RU"/>
              <a:pPr>
                <a:defRPr/>
              </a:pPr>
              <a:t>09.08.2024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84FB9-A9B8-4F71-98EF-BBEDA8EC4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3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3" y="273051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3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4378-C6CD-4B2F-BCEA-3F49C5BC7A4F}" type="datetimeFigureOut">
              <a:rPr lang="ru-RU"/>
              <a:pPr>
                <a:defRPr/>
              </a:pPr>
              <a:t>09.08.2024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F0736-B666-41CB-9922-9A1981B3D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1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3BAF-6CD2-4738-B812-B188C3D9CA64}" type="datetimeFigureOut">
              <a:rPr lang="ru-RU"/>
              <a:pPr>
                <a:defRPr/>
              </a:pPr>
              <a:t>09.08.2024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E312-04FD-4615-AF9A-344B6E712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6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14350" y="1600201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4350" y="635635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7C9567-046C-4881-84CF-A59BBE73C15F}" type="datetimeFigureOut">
              <a:rPr lang="ru-RU"/>
              <a:pPr>
                <a:defRPr/>
              </a:pPr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14725" y="6356353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2350" y="635635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D11D36-B55F-4DA5-9C2F-7C036DA13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9444" y="262510"/>
            <a:ext cx="9992607" cy="6190826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object 2"/>
          <p:cNvSpPr/>
          <p:nvPr/>
        </p:nvSpPr>
        <p:spPr>
          <a:xfrm>
            <a:off x="119445" y="260648"/>
            <a:ext cx="9848591" cy="138344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2740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45478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18218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90957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3696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36436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09175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81914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object 3"/>
          <p:cNvSpPr txBox="1">
            <a:spLocks noGrp="1"/>
          </p:cNvSpPr>
          <p:nvPr/>
        </p:nvSpPr>
        <p:spPr>
          <a:xfrm>
            <a:off x="3917976" y="404857"/>
            <a:ext cx="6050059" cy="1139371"/>
          </a:xfrm>
          <a:prstGeom prst="rect">
            <a:avLst/>
          </a:prstGeom>
        </p:spPr>
        <p:txBody>
          <a:bodyPr vert="horz" wrap="square" lIns="0" tIns="31072" rIns="0" bIns="0" rtlCol="0">
            <a:spAutoFit/>
          </a:bodyPr>
          <a:lstStyle>
            <a:lvl1pPr>
              <a:defRPr sz="570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021">
              <a:spcBef>
                <a:spcPts val="243"/>
              </a:spcBef>
            </a:pPr>
            <a:r>
              <a:rPr sz="7200" spc="11" dirty="0"/>
              <a:t>Matematika</a:t>
            </a:r>
            <a:endParaRPr sz="7200" dirty="0"/>
          </a:p>
        </p:txBody>
      </p:sp>
      <p:sp>
        <p:nvSpPr>
          <p:cNvPr id="15" name="object 4"/>
          <p:cNvSpPr txBox="1"/>
          <p:nvPr/>
        </p:nvSpPr>
        <p:spPr>
          <a:xfrm>
            <a:off x="3775348" y="2357190"/>
            <a:ext cx="5688632" cy="3354000"/>
          </a:xfrm>
          <a:prstGeom prst="rect">
            <a:avLst/>
          </a:prstGeom>
        </p:spPr>
        <p:txBody>
          <a:bodyPr vert="horz" wrap="square" lIns="0" tIns="29723" rIns="0" bIns="0" rtlCol="0">
            <a:spAutoFit/>
          </a:bodyPr>
          <a:lstStyle>
            <a:defPPr>
              <a:defRPr lang="ru-RU"/>
            </a:defPPr>
            <a:lvl1pPr marL="0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2740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45478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18218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90957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3696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36436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09175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81914" algn="l" defTabSz="1945478" rtl="0" eaLnBrk="1" latinLnBrk="0" hangingPunct="1"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To‘plamlar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mantiqqa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doir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masalalar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1-dars: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To‘plamlar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ustida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bajariladigan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amallar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Venn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diagrammasi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4" y="2199580"/>
            <a:ext cx="2933625" cy="268781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975148" y="515574"/>
            <a:ext cx="1008112" cy="102865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1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0972" y="1124744"/>
            <a:ext cx="9577064" cy="5184577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332656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To’plamning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qism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to‘plamlari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2980" y="1052736"/>
                <a:ext cx="9505056" cy="398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Agar </a:t>
                </a:r>
                <a:r>
                  <a:rPr lang="en-US" sz="25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to‘plamning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hamma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elementlari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to‘plamga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tegishli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bo‘lsa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5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5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to‘plam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5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to‘plamning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qism</a:t>
                </a:r>
                <a:r>
                  <a:rPr lang="en-US" sz="25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to‘plami</a:t>
                </a:r>
                <a:r>
                  <a:rPr lang="en-US" sz="25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deyiladi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⊆</a:t>
                </a:r>
                <a:r>
                  <a:rPr lang="en-US" sz="25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kabi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yoziladi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Bunday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holatda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“</a:t>
                </a:r>
                <a:r>
                  <a:rPr lang="en-US" sz="25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to‘plam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da </a:t>
                </a:r>
                <a:r>
                  <a:rPr lang="en-US" sz="2500" b="1" dirty="0" err="1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yotadi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”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yoki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“</a:t>
                </a:r>
                <a:r>
                  <a:rPr lang="en-US" sz="25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to‘plam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ning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qismi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” 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deb ham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yuritiladi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500" b="1" dirty="0" err="1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Masalan</a:t>
                </a:r>
                <a:r>
                  <a:rPr lang="en-US" sz="25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{2, 3, 5}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⊂</m:t>
                    </m:r>
                  </m:oMath>
                </a14:m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{1, 2, 3, 4, 5, 6},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chunki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birinchi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to‘plamning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hamma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elementlari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ikkinchi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to‘plamning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ham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elementlari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bo‘ladi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25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Clr>
                    <a:srgbClr val="CC0000"/>
                  </a:buClr>
                  <a:buFont typeface="Wingdings" pitchFamily="2" charset="2"/>
                  <a:buChar char="ü"/>
                </a:pP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25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}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to‘plam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∅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25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}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ya’ni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baseline="30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ikkita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qism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to‘plamlarga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ega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342900" indent="-342900">
                  <a:buClr>
                    <a:srgbClr val="CC0000"/>
                  </a:buClr>
                  <a:buSzPct val="111000"/>
                  <a:buFont typeface="Wingdings" pitchFamily="2" charset="2"/>
                  <a:buChar char="ü"/>
                </a:pP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25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a, b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}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to‘plam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esa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to‘rtta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∅, {</a:t>
                </a:r>
                <a:r>
                  <a:rPr lang="en-US" sz="25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}, {</a:t>
                </a:r>
                <a:r>
                  <a:rPr lang="en-US" sz="25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5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}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25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a, b</a:t>
                </a:r>
                <a:r>
                  <a:rPr lang="en-US" sz="25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}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qism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to‘plamlarga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b="1" dirty="0" err="1">
                    <a:latin typeface="Times New Roman" pitchFamily="18" charset="0"/>
                    <a:cs typeface="Times New Roman" pitchFamily="18" charset="0"/>
                  </a:rPr>
                  <a:t>ega</a:t>
                </a:r>
                <a:r>
                  <a:rPr lang="en-US" sz="25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80" y="1052736"/>
                <a:ext cx="9505056" cy="3985706"/>
              </a:xfrm>
              <a:prstGeom prst="rect">
                <a:avLst/>
              </a:prstGeom>
              <a:blipFill rotWithShape="1">
                <a:blip r:embed="rId2"/>
                <a:stretch>
                  <a:fillRect l="-1155" t="-1223" b="-1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43271" y="4890351"/>
            <a:ext cx="8627460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 ={</a:t>
            </a:r>
            <a:r>
              <a:rPr lang="en-US" sz="2800" b="1" i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baseline="-25000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baseline="-25000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baseline="-25000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baseline="-25000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, … , </a:t>
            </a:r>
            <a:r>
              <a:rPr lang="en-US" sz="2800" b="1" i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i="1" baseline="-25000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baseline="-25000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b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i="1" baseline="-25000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 } -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elementdan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bo’lgan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to‘plamning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qism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to‘plamlar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i="1" baseline="30000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8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0972" y="980728"/>
            <a:ext cx="9577064" cy="5328594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332656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Masalalar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yechish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980" y="1196681"/>
            <a:ext cx="1728192" cy="315333"/>
          </a:xfrm>
          <a:custGeom>
            <a:avLst/>
            <a:gdLst/>
            <a:ahLst/>
            <a:cxnLst/>
            <a:rect l="l" t="t" r="r" b="b"/>
            <a:pathLst>
              <a:path w="1076325" h="257175">
                <a:moveTo>
                  <a:pt x="1076328" y="0"/>
                </a:moveTo>
                <a:lnTo>
                  <a:pt x="179999" y="0"/>
                </a:lnTo>
                <a:lnTo>
                  <a:pt x="132291" y="6458"/>
                </a:lnTo>
                <a:lnTo>
                  <a:pt x="89333" y="24667"/>
                </a:lnTo>
                <a:lnTo>
                  <a:pt x="52875" y="52876"/>
                </a:lnTo>
                <a:lnTo>
                  <a:pt x="24666" y="89336"/>
                </a:lnTo>
                <a:lnTo>
                  <a:pt x="6458" y="132297"/>
                </a:lnTo>
                <a:lnTo>
                  <a:pt x="0" y="180009"/>
                </a:lnTo>
                <a:lnTo>
                  <a:pt x="0" y="257175"/>
                </a:lnTo>
                <a:lnTo>
                  <a:pt x="896324" y="257175"/>
                </a:lnTo>
                <a:lnTo>
                  <a:pt x="944032" y="250717"/>
                </a:lnTo>
                <a:lnTo>
                  <a:pt x="986992" y="232511"/>
                </a:lnTo>
                <a:lnTo>
                  <a:pt x="1023451" y="204304"/>
                </a:lnTo>
                <a:lnTo>
                  <a:pt x="1051660" y="167847"/>
                </a:lnTo>
                <a:lnTo>
                  <a:pt x="1069870" y="124889"/>
                </a:lnTo>
                <a:lnTo>
                  <a:pt x="1076328" y="77177"/>
                </a:lnTo>
                <a:lnTo>
                  <a:pt x="1076328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7"/>
          <p:cNvSpPr txBox="1"/>
          <p:nvPr/>
        </p:nvSpPr>
        <p:spPr>
          <a:xfrm>
            <a:off x="566912" y="1161345"/>
            <a:ext cx="1624260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5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</a:t>
            </a:r>
            <a:endParaRPr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0972" y="1484784"/>
                <a:ext cx="957706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to‘plamlarning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elementlari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soni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mos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ravishda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10; 12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15 ta.  </a:t>
                </a:r>
                <a:r>
                  <a:rPr lang="en-US" sz="2800" b="1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∪ </a:t>
                </a:r>
                <a:r>
                  <a:rPr lang="en-US" sz="2800" b="1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∪ </a:t>
                </a:r>
                <a:r>
                  <a:rPr lang="en-US" sz="2800" b="1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to‘plamning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elementlari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soni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eng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kamida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nechta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bo‘la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oladi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? </a:t>
                </a:r>
              </a:p>
              <a:p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A)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22  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B)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27  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C) 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12  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D)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15  </a:t>
                </a:r>
              </a:p>
              <a:p>
                <a:r>
                  <a:rPr lang="en-US" sz="2800" b="1" i="1" dirty="0" err="1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Yechish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To’plamlar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birlashmasining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elementlari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soni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eng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kam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bo’lishi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uchun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to’plamlarning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biri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ikkinchisining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qismi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bo’lishi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kerak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b="1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∪ </a:t>
                </a:r>
                <a:r>
                  <a:rPr lang="en-US" sz="2800" b="1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∪ </a:t>
                </a:r>
                <a:r>
                  <a:rPr lang="en-US" sz="2800" b="1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to‘plamning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elementlari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soni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eng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kam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bo‘lishi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uchun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⊂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shart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bajarilishi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kerak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. U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holda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∪ 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∪ 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bo’ladi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ya‘ni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𝒏</m:t>
                    </m:r>
                    <m:r>
                      <a:rPr lang="en-US" sz="2800" b="1" i="0" dirty="0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∪ 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∪ </m:t>
                    </m:r>
                    <m:r>
                      <m:rPr>
                        <m:nor/>
                      </m:rPr>
                      <a:rPr lang="en-US" sz="2800" b="1" i="1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1" i="1" dirty="0" smtClean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(</m:t>
                    </m:r>
                  </m:oMath>
                </a14:m>
                <a:r>
                  <a:rPr lang="en-US" sz="28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C) =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15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</a:p>
              <a:p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          </a:t>
                </a:r>
                <a:r>
                  <a:rPr lang="en-US" sz="2800" b="1" i="1" dirty="0" err="1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Javob</a:t>
                </a:r>
                <a:r>
                  <a:rPr lang="en-US" sz="2800" b="1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 D) 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15 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 </a:t>
                </a:r>
                <a:endParaRPr lang="ru-RU" sz="28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72" y="1484784"/>
                <a:ext cx="9577064" cy="4832092"/>
              </a:xfrm>
              <a:prstGeom prst="rect">
                <a:avLst/>
              </a:prstGeom>
              <a:blipFill rotWithShape="1">
                <a:blip r:embed="rId3"/>
                <a:stretch>
                  <a:fillRect l="-1273" t="-1263" r="-1209" b="-26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4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0972" y="1124744"/>
            <a:ext cx="9577064" cy="5184577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332656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Masalalar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yechish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0496" y="1508591"/>
                <a:ext cx="9347539" cy="4923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Agar </a:t>
                </a: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to‘plamga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1 ta element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qo‘shilgandagi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qism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to‘plamlar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soni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to‘plamdan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1 ta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chiqarilib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tashlangandagi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qism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to‘plamlari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sonidan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24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taga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ko‘p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bo‘lsa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, 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to‘plamning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qism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to‘plamlar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sonini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toping.</a:t>
                </a:r>
              </a:p>
              <a:p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A) 32 B)  8  C) 4 D) 16</a:t>
                </a:r>
              </a:p>
              <a:p>
                <a:r>
                  <a:rPr lang="en-US" sz="2400" b="1" i="1" dirty="0" err="1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Yechish</a:t>
                </a:r>
                <a:r>
                  <a:rPr lang="en-US" sz="2400" b="1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4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={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, … 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i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i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}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to‘plamning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qism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to‘plamlar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soni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={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, … 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i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i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i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+1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}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qism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to‘plamlar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soni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={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… , </a:t>
                </a:r>
                <a:r>
                  <a:rPr lang="en-US" sz="2400" b="1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baseline="-250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n-1</a:t>
                </a:r>
                <a:r>
                  <a:rPr lang="en-US" sz="24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}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qism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to‘plamlar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soni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teng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Unda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𝟐𝟒</m:t>
                    </m:r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 ,           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𝟐𝟒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𝟐𝟒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       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𝟏𝟔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,      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𝒏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         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𝑵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𝟏𝟔</m:t>
                      </m:r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r>
                  <a:rPr lang="en-US" sz="2400" b="1" i="1" dirty="0" err="1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Javob</a:t>
                </a:r>
                <a:r>
                  <a:rPr lang="en-US" sz="2400" b="1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4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D) 16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96" y="1508591"/>
                <a:ext cx="9347539" cy="4923399"/>
              </a:xfrm>
              <a:prstGeom prst="rect">
                <a:avLst/>
              </a:prstGeom>
              <a:blipFill rotWithShape="1">
                <a:blip r:embed="rId2"/>
                <a:stretch>
                  <a:fillRect l="-1044" t="-990" r="-9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6"/>
          <p:cNvSpPr/>
          <p:nvPr/>
        </p:nvSpPr>
        <p:spPr>
          <a:xfrm>
            <a:off x="462980" y="1196681"/>
            <a:ext cx="1728192" cy="315333"/>
          </a:xfrm>
          <a:custGeom>
            <a:avLst/>
            <a:gdLst/>
            <a:ahLst/>
            <a:cxnLst/>
            <a:rect l="l" t="t" r="r" b="b"/>
            <a:pathLst>
              <a:path w="1076325" h="257175">
                <a:moveTo>
                  <a:pt x="1076328" y="0"/>
                </a:moveTo>
                <a:lnTo>
                  <a:pt x="179999" y="0"/>
                </a:lnTo>
                <a:lnTo>
                  <a:pt x="132291" y="6458"/>
                </a:lnTo>
                <a:lnTo>
                  <a:pt x="89333" y="24667"/>
                </a:lnTo>
                <a:lnTo>
                  <a:pt x="52875" y="52876"/>
                </a:lnTo>
                <a:lnTo>
                  <a:pt x="24666" y="89336"/>
                </a:lnTo>
                <a:lnTo>
                  <a:pt x="6458" y="132297"/>
                </a:lnTo>
                <a:lnTo>
                  <a:pt x="0" y="180009"/>
                </a:lnTo>
                <a:lnTo>
                  <a:pt x="0" y="257175"/>
                </a:lnTo>
                <a:lnTo>
                  <a:pt x="896324" y="257175"/>
                </a:lnTo>
                <a:lnTo>
                  <a:pt x="944032" y="250717"/>
                </a:lnTo>
                <a:lnTo>
                  <a:pt x="986992" y="232511"/>
                </a:lnTo>
                <a:lnTo>
                  <a:pt x="1023451" y="204304"/>
                </a:lnTo>
                <a:lnTo>
                  <a:pt x="1051660" y="167847"/>
                </a:lnTo>
                <a:lnTo>
                  <a:pt x="1069870" y="124889"/>
                </a:lnTo>
                <a:lnTo>
                  <a:pt x="1076328" y="77177"/>
                </a:lnTo>
                <a:lnTo>
                  <a:pt x="1076328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" name="object 7"/>
          <p:cNvSpPr txBox="1"/>
          <p:nvPr/>
        </p:nvSpPr>
        <p:spPr>
          <a:xfrm>
            <a:off x="566912" y="1161345"/>
            <a:ext cx="1624260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5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</a:t>
            </a:r>
            <a:endParaRPr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9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0972" y="1124744"/>
            <a:ext cx="9577064" cy="5184577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332656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Venn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diagrammasi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988" y="1213878"/>
            <a:ext cx="9289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To‘plamlarni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Venn </a:t>
            </a:r>
            <a:r>
              <a:rPr lang="en-US" sz="2800" b="1" dirty="0" err="1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diagrammalari</a:t>
            </a:r>
            <a:r>
              <a:rPr lang="en-US" sz="2800" b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tasvirlash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maqsadga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muvofiq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Venn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diagrammasida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universal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to‘plam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−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to‘rtburchak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to‘plam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to‘rtburchak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ichida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yotgan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doira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tasvirlanadi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4988" y="3320989"/>
                <a:ext cx="5400600" cy="2781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Masalan,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rasmda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universal </a:t>
                </a: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to‘plam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ichida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to‘plam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tasvirlangan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Doira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tashqarisidagi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bo‘yalgan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soha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to‘plamning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to‘ldiruvchisi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deyiladi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kabi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belgilanadi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8" y="3320989"/>
                <a:ext cx="5400600" cy="2781659"/>
              </a:xfrm>
              <a:prstGeom prst="rect">
                <a:avLst/>
              </a:prstGeom>
              <a:blipFill>
                <a:blip r:embed="rId2"/>
                <a:stretch>
                  <a:fillRect l="-2370" t="-2412" b="-15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6943700" y="3320989"/>
            <a:ext cx="2880320" cy="2052227"/>
          </a:xfrm>
          <a:prstGeom prst="rect">
            <a:avLst/>
          </a:prstGeom>
          <a:gradFill>
            <a:gsLst>
              <a:gs pos="0">
                <a:srgbClr val="00B0F0"/>
              </a:gs>
              <a:gs pos="35000">
                <a:srgbClr val="00B0F0"/>
              </a:gs>
              <a:gs pos="100000">
                <a:srgbClr val="00B0F0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663780" y="3627022"/>
            <a:ext cx="1440160" cy="1440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39544" y="3735239"/>
                <a:ext cx="7920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44" y="3735239"/>
                <a:ext cx="79208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367636" y="4877541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079604" y="3966071"/>
            <a:ext cx="11521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9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0972" y="1052736"/>
            <a:ext cx="9577064" cy="5184577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332656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Venn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diagrammasi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720764"/>
            <a:ext cx="1045238" cy="119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5013176"/>
            <a:ext cx="1119740" cy="115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3380" y="118908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9484" y="118908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810" y="3941350"/>
            <a:ext cx="3305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 \ В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A-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(A ⋂ B)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ayirma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5108" y="515097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\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⋂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ayirma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1812" y="5211197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⋂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kesishma</a:t>
            </a:r>
            <a:endParaRPr lang="ru-RU" sz="28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89" y="3560900"/>
            <a:ext cx="1022407" cy="116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15" y="3557849"/>
            <a:ext cx="821977" cy="121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00" y="3573016"/>
            <a:ext cx="924904" cy="10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84682" y="3834675"/>
            <a:ext cx="46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+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1051" y="3873162"/>
            <a:ext cx="43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+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8584" y="3861048"/>
            <a:ext cx="2423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∪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birlashma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95" y="4797152"/>
            <a:ext cx="934405" cy="138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62" y="1685944"/>
            <a:ext cx="2154753" cy="130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76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6" grpId="0"/>
      <p:bldP spid="15" grpId="0"/>
      <p:bldP spid="8" grpId="0"/>
      <p:bldP spid="9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0972" y="1124744"/>
            <a:ext cx="9577064" cy="5184577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404665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Venn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diagrammasi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62980" y="1196681"/>
            <a:ext cx="1728192" cy="315333"/>
          </a:xfrm>
          <a:custGeom>
            <a:avLst/>
            <a:gdLst/>
            <a:ahLst/>
            <a:cxnLst/>
            <a:rect l="l" t="t" r="r" b="b"/>
            <a:pathLst>
              <a:path w="1076325" h="257175">
                <a:moveTo>
                  <a:pt x="1076328" y="0"/>
                </a:moveTo>
                <a:lnTo>
                  <a:pt x="179999" y="0"/>
                </a:lnTo>
                <a:lnTo>
                  <a:pt x="132291" y="6458"/>
                </a:lnTo>
                <a:lnTo>
                  <a:pt x="89333" y="24667"/>
                </a:lnTo>
                <a:lnTo>
                  <a:pt x="52875" y="52876"/>
                </a:lnTo>
                <a:lnTo>
                  <a:pt x="24666" y="89336"/>
                </a:lnTo>
                <a:lnTo>
                  <a:pt x="6458" y="132297"/>
                </a:lnTo>
                <a:lnTo>
                  <a:pt x="0" y="180009"/>
                </a:lnTo>
                <a:lnTo>
                  <a:pt x="0" y="257175"/>
                </a:lnTo>
                <a:lnTo>
                  <a:pt x="896324" y="257175"/>
                </a:lnTo>
                <a:lnTo>
                  <a:pt x="944032" y="250717"/>
                </a:lnTo>
                <a:lnTo>
                  <a:pt x="986992" y="232511"/>
                </a:lnTo>
                <a:lnTo>
                  <a:pt x="1023451" y="204304"/>
                </a:lnTo>
                <a:lnTo>
                  <a:pt x="1051660" y="167847"/>
                </a:lnTo>
                <a:lnTo>
                  <a:pt x="1069870" y="124889"/>
                </a:lnTo>
                <a:lnTo>
                  <a:pt x="1076328" y="77177"/>
                </a:lnTo>
                <a:lnTo>
                  <a:pt x="1076328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7"/>
          <p:cNvSpPr txBox="1"/>
          <p:nvPr/>
        </p:nvSpPr>
        <p:spPr>
          <a:xfrm>
            <a:off x="566912" y="1161345"/>
            <a:ext cx="1624260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5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</a:t>
            </a:r>
            <a:endParaRPr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972" y="1470263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to‘plamlar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∪ 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 ⋂ 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to‘plamning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elementlarini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a, b, c, d, g, h, f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} 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800" b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a, b, c, d, g, f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}  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a, b, c, 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}             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2800" b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a, c, d, f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}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84" y="1210198"/>
            <a:ext cx="2736304" cy="26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15110" y="127034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31932" y="342464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3960" y="116134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C1CC6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b="1" dirty="0">
              <a:solidFill>
                <a:srgbClr val="1C1CC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980" y="3631664"/>
            <a:ext cx="9325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Yechish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ko’ra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∪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j, k, b, a, f, c, d, g, h}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C = {f, a, c, d, e}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∪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⋂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∪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to‘plamning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to‘plam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kesishmasi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  (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∪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⋂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{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a, c, d, f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algn="r"/>
            <a:r>
              <a:rPr 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D) {a,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c,d,f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} </a:t>
            </a:r>
            <a:endParaRPr lang="ru-RU" sz="2800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Дуга 9"/>
          <p:cNvSpPr/>
          <p:nvPr/>
        </p:nvSpPr>
        <p:spPr>
          <a:xfrm rot="15633919">
            <a:off x="7766271" y="1807842"/>
            <a:ext cx="1096216" cy="1856587"/>
          </a:xfrm>
          <a:prstGeom prst="arc">
            <a:avLst>
              <a:gd name="adj1" fmla="val 15979880"/>
              <a:gd name="adj2" fmla="val 53092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3922275">
            <a:off x="7480460" y="1935463"/>
            <a:ext cx="884104" cy="1314009"/>
          </a:xfrm>
          <a:prstGeom prst="arc">
            <a:avLst>
              <a:gd name="adj1" fmla="val 18251954"/>
              <a:gd name="adj2" fmla="val 511268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Дуга 14"/>
          <p:cNvSpPr/>
          <p:nvPr/>
        </p:nvSpPr>
        <p:spPr>
          <a:xfrm rot="4986190">
            <a:off x="8689459" y="2200958"/>
            <a:ext cx="279009" cy="785380"/>
          </a:xfrm>
          <a:prstGeom prst="arc">
            <a:avLst>
              <a:gd name="adj1" fmla="val 15979880"/>
              <a:gd name="adj2" fmla="val 53092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20006315">
            <a:off x="7522291" y="223426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c,d,f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07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1" grpId="0"/>
      <p:bldP spid="12" grpId="0"/>
      <p:bldP spid="10" grpId="0" animBg="1"/>
      <p:bldP spid="14" grpId="0" animBg="1"/>
      <p:bldP spid="15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0972" y="1124744"/>
            <a:ext cx="9577064" cy="5184577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332656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Masalalar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yechish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536" y="1484784"/>
            <a:ext cx="9471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03E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>
                <a:solidFill>
                  <a:srgbClr val="14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kishidan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sayyohlar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guruhidan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4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60 %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ingliz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14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fransuz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14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17 %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ikkala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biladi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sayyoh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ingliz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fransuz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bilmaydi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62980" y="1196681"/>
            <a:ext cx="1728192" cy="315333"/>
          </a:xfrm>
          <a:custGeom>
            <a:avLst/>
            <a:gdLst/>
            <a:ahLst/>
            <a:cxnLst/>
            <a:rect l="l" t="t" r="r" b="b"/>
            <a:pathLst>
              <a:path w="1076325" h="257175">
                <a:moveTo>
                  <a:pt x="1076328" y="0"/>
                </a:moveTo>
                <a:lnTo>
                  <a:pt x="179999" y="0"/>
                </a:lnTo>
                <a:lnTo>
                  <a:pt x="132291" y="6458"/>
                </a:lnTo>
                <a:lnTo>
                  <a:pt x="89333" y="24667"/>
                </a:lnTo>
                <a:lnTo>
                  <a:pt x="52875" y="52876"/>
                </a:lnTo>
                <a:lnTo>
                  <a:pt x="24666" y="89336"/>
                </a:lnTo>
                <a:lnTo>
                  <a:pt x="6458" y="132297"/>
                </a:lnTo>
                <a:lnTo>
                  <a:pt x="0" y="180009"/>
                </a:lnTo>
                <a:lnTo>
                  <a:pt x="0" y="257175"/>
                </a:lnTo>
                <a:lnTo>
                  <a:pt x="896324" y="257175"/>
                </a:lnTo>
                <a:lnTo>
                  <a:pt x="944032" y="250717"/>
                </a:lnTo>
                <a:lnTo>
                  <a:pt x="986992" y="232511"/>
                </a:lnTo>
                <a:lnTo>
                  <a:pt x="1023451" y="204304"/>
                </a:lnTo>
                <a:lnTo>
                  <a:pt x="1051660" y="167847"/>
                </a:lnTo>
                <a:lnTo>
                  <a:pt x="1069870" y="124889"/>
                </a:lnTo>
                <a:lnTo>
                  <a:pt x="1076328" y="77177"/>
                </a:lnTo>
                <a:lnTo>
                  <a:pt x="1076328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" name="object 7"/>
          <p:cNvSpPr txBox="1"/>
          <p:nvPr/>
        </p:nvSpPr>
        <p:spPr>
          <a:xfrm>
            <a:off x="566912" y="1161345"/>
            <a:ext cx="1624260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5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</a:t>
            </a:r>
            <a:endParaRPr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3136259"/>
            <a:ext cx="39604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3175" y="421173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60 %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3943" y="421173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403ED"/>
                </a:solidFill>
                <a:latin typeface="Arial" pitchFamily="34" charset="0"/>
                <a:cs typeface="Arial" pitchFamily="34" charset="0"/>
              </a:rPr>
              <a:t>50 %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83160" y="42465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17 %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6911" y="5697397"/>
                <a:ext cx="18762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𝑵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𝟏𝟎𝟎</m:t>
                      </m:r>
                    </m:oMath>
                  </m:oMathPara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11" y="5697397"/>
                <a:ext cx="187628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43199" y="5638888"/>
                <a:ext cx="2594979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/>
                                      <a:cs typeface="Arial" pitchFamily="34" charset="0"/>
                                    </a:rPr>
                                    <m:t>𝑹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∪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𝑰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=?</m:t>
                      </m:r>
                    </m:oMath>
                  </m:oMathPara>
                </a14:m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199" y="5638888"/>
                <a:ext cx="2594979" cy="5786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38179" y="2708920"/>
                <a:ext cx="4785841" cy="2808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Yechish: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𝑹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∪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==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𝑹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∩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</m:oMath>
                  </m:oMathPara>
                </a14:m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  <a:cs typeface="Times New Roman" panose="02020603050405020304" pitchFamily="18" charset="0"/>
                            </a:rPr>
                            <m:t>𝑹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∪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𝟏𝟕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𝟗𝟑</m:t>
                      </m:r>
                    </m:oMath>
                  </m:oMathPara>
                </a14:m>
                <a:endParaRPr lang="en-US" sz="2400" b="1" i="1" dirty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𝒏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𝑹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∪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𝑰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𝑵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𝒏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  <a:cs typeface="Times New Roman" panose="02020603050405020304" pitchFamily="18" charset="0"/>
                            </a:rPr>
                            <m:t>𝑹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∪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i="1" dirty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𝟗𝟑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i="1" dirty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algn="r"/>
                <a:r>
                  <a:rPr lang="en-US" sz="2600" b="1" i="1" dirty="0" err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Javob</a:t>
                </a:r>
                <a:r>
                  <a:rPr lang="en-US" sz="2600" b="1" i="1" dirty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600" b="1" dirty="0">
                    <a:solidFill>
                      <a:srgbClr val="CC0000"/>
                    </a:solidFill>
                  </a:rPr>
                  <a:t> </a:t>
                </a:r>
                <a:r>
                  <a:rPr lang="en-US" sz="2600" b="1" dirty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D) 7 </a:t>
                </a:r>
                <a:endParaRPr lang="en-US" sz="2600" b="1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179" y="2708920"/>
                <a:ext cx="4785841" cy="2808974"/>
              </a:xfrm>
              <a:prstGeom prst="rect">
                <a:avLst/>
              </a:prstGeom>
              <a:blipFill rotWithShape="1">
                <a:blip r:embed="rId5"/>
                <a:stretch>
                  <a:fillRect l="-2545" t="-2169" r="-2290" b="-4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8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0972" y="1124744"/>
            <a:ext cx="9577064" cy="5184577"/>
          </a:xfrm>
          <a:prstGeom prst="roundRect">
            <a:avLst>
              <a:gd name="adj" fmla="val 3328"/>
            </a:avLst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332656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Masalalar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yechish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536" y="1484784"/>
            <a:ext cx="9471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403E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>
                <a:solidFill>
                  <a:srgbClr val="14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o‘quvchidan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4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dirty="0">
                <a:solidFill>
                  <a:srgbClr val="14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14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>
                <a:solidFill>
                  <a:srgbClr val="14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14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14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ingliz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b="1" i="1" dirty="0">
                <a:solidFill>
                  <a:srgbClr val="14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14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ingliz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biladi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rgbClr val="1403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ingliz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bilmaydi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biladi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13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62980" y="1196681"/>
            <a:ext cx="1728192" cy="315333"/>
          </a:xfrm>
          <a:custGeom>
            <a:avLst/>
            <a:gdLst/>
            <a:ahLst/>
            <a:cxnLst/>
            <a:rect l="l" t="t" r="r" b="b"/>
            <a:pathLst>
              <a:path w="1076325" h="257175">
                <a:moveTo>
                  <a:pt x="1076328" y="0"/>
                </a:moveTo>
                <a:lnTo>
                  <a:pt x="179999" y="0"/>
                </a:lnTo>
                <a:lnTo>
                  <a:pt x="132291" y="6458"/>
                </a:lnTo>
                <a:lnTo>
                  <a:pt x="89333" y="24667"/>
                </a:lnTo>
                <a:lnTo>
                  <a:pt x="52875" y="52876"/>
                </a:lnTo>
                <a:lnTo>
                  <a:pt x="24666" y="89336"/>
                </a:lnTo>
                <a:lnTo>
                  <a:pt x="6458" y="132297"/>
                </a:lnTo>
                <a:lnTo>
                  <a:pt x="0" y="180009"/>
                </a:lnTo>
                <a:lnTo>
                  <a:pt x="0" y="257175"/>
                </a:lnTo>
                <a:lnTo>
                  <a:pt x="896324" y="257175"/>
                </a:lnTo>
                <a:lnTo>
                  <a:pt x="944032" y="250717"/>
                </a:lnTo>
                <a:lnTo>
                  <a:pt x="986992" y="232511"/>
                </a:lnTo>
                <a:lnTo>
                  <a:pt x="1023451" y="204304"/>
                </a:lnTo>
                <a:lnTo>
                  <a:pt x="1051660" y="167847"/>
                </a:lnTo>
                <a:lnTo>
                  <a:pt x="1069870" y="124889"/>
                </a:lnTo>
                <a:lnTo>
                  <a:pt x="1076328" y="77177"/>
                </a:lnTo>
                <a:lnTo>
                  <a:pt x="1076328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" name="object 7"/>
          <p:cNvSpPr txBox="1"/>
          <p:nvPr/>
        </p:nvSpPr>
        <p:spPr>
          <a:xfrm>
            <a:off x="566912" y="1161345"/>
            <a:ext cx="1624260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5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</a:t>
            </a:r>
            <a:endParaRPr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3136259"/>
            <a:ext cx="39604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5056" y="4211733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3x+1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1242" y="417592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403ED"/>
                </a:solidFill>
                <a:latin typeface="Arial" pitchFamily="34" charset="0"/>
                <a:cs typeface="Arial" pitchFamily="34" charset="0"/>
              </a:rPr>
              <a:t>2x-1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47278" y="42029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x-1</a:t>
            </a:r>
            <a:endParaRPr lang="ru-RU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6912" y="5697397"/>
                <a:ext cx="1656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𝑵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𝟑𝟎</m:t>
                      </m:r>
                    </m:oMath>
                  </m:oMathPara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12" y="5697397"/>
                <a:ext cx="165618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73883" y="5638888"/>
                <a:ext cx="2664296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/>
                                      <a:cs typeface="Arial" pitchFamily="34" charset="0"/>
                                    </a:rPr>
                                    <m:t>𝑹</m:t>
                                  </m:r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∪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𝑰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Arial" pitchFamily="34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883" y="5638888"/>
                <a:ext cx="2664296" cy="5786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38179" y="2708920"/>
                <a:ext cx="4785841" cy="3609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Yechish: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𝑹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</m:d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2400" b="1" i="1" dirty="0">
                  <a:latin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  <a:cs typeface="Times New Roman" panose="02020603050405020304" pitchFamily="18" charset="0"/>
                            </a:rPr>
                            <m:t>𝑹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∩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</m:oMath>
                  </m:oMathPara>
                </a14:m>
                <a:endParaRPr lang="en-US" sz="2400" b="1" i="1" dirty="0">
                  <a:latin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==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𝒏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𝑹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∪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𝑰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cs typeface="Arial" pitchFamily="34" charset="0"/>
                        </a:rPr>
                        <m:t>𝑵</m:t>
                      </m:r>
                      <m:r>
                        <a:rPr lang="en-US" sz="2400" b="1" i="1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𝒏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  <a:cs typeface="Times New Roman" panose="02020603050405020304" pitchFamily="18" charset="0"/>
                            </a:rPr>
                            <m:t>𝑹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∪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</m:oMath>
                  </m:oMathPara>
                </a14:m>
                <a:endParaRPr lang="en-US" sz="2400" b="1" i="1" dirty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en-US" sz="2800" b="1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          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𝟏𝟗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en-US" sz="2600" b="1" i="1" dirty="0" err="1">
                    <a:solidFill>
                      <a:srgbClr val="CC0000"/>
                    </a:solidFill>
                  </a:rPr>
                  <a:t>Javob</a:t>
                </a:r>
                <a:r>
                  <a:rPr lang="en-US" sz="2600" b="1" i="1" dirty="0">
                    <a:solidFill>
                      <a:srgbClr val="CC0000"/>
                    </a:solidFill>
                  </a:rPr>
                  <a:t>:</a:t>
                </a:r>
                <a:r>
                  <a:rPr lang="en-US" sz="2600" b="1" dirty="0">
                    <a:solidFill>
                      <a:srgbClr val="CC0000"/>
                    </a:solidFill>
                  </a:rPr>
                  <a:t> </a:t>
                </a:r>
                <a:r>
                  <a:rPr lang="en-US" sz="2600" b="1" dirty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B) 19 </a:t>
                </a:r>
                <a:endParaRPr lang="en-US" sz="2600" b="1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179" y="2708920"/>
                <a:ext cx="4785841" cy="3609193"/>
              </a:xfrm>
              <a:prstGeom prst="rect">
                <a:avLst/>
              </a:prstGeom>
              <a:blipFill rotWithShape="1">
                <a:blip r:embed="rId5"/>
                <a:stretch>
                  <a:fillRect l="-2545" t="-1689" r="-4326" b="-33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4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17975" y="1124744"/>
            <a:ext cx="9577064" cy="5184577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332656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spcBef>
                <a:spcPts val="130"/>
              </a:spcBef>
            </a:pPr>
            <a:r>
              <a:rPr lang="en-US" sz="3200" b="1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 BAJARISH UCHUN </a:t>
            </a:r>
            <a:r>
              <a:rPr lang="en-US" sz="3200" b="1" spc="15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TOPSHIRIQlAR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988" y="1165920"/>
            <a:ext cx="9433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(M1,M3)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element A = {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a; b; c; d;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e;f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to‘plamning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qism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to‘plamiga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161BDA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400" b="1" dirty="0">
                <a:solidFill>
                  <a:srgbClr val="161BDA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>
                <a:solidFill>
                  <a:srgbClr val="161BDA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en-US" sz="2400" b="1" dirty="0">
                <a:solidFill>
                  <a:srgbClr val="161BDA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64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(M3)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= {a; b; c; d; e; f}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to‘plamning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elementlari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qism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to‘plami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161BDA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b="1" dirty="0">
                <a:solidFill>
                  <a:srgbClr val="161BDA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>
                <a:solidFill>
                  <a:srgbClr val="161BDA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>
                <a:solidFill>
                  <a:srgbClr val="161BDA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16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(M1)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to‘plam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sonining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bo‘luvchilaridan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topgan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to‘plamning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elementlari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sz="2400" b="1" dirty="0">
                <a:solidFill>
                  <a:srgbClr val="161BDA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>
                <a:solidFill>
                  <a:srgbClr val="161BDA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400" b="1" dirty="0">
                <a:solidFill>
                  <a:srgbClr val="161BDA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161BDA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(M2)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Rasmdan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((A⋂B) ∪ C)⋂D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to‘plamning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elementlari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toping. </a:t>
            </a:r>
          </a:p>
          <a:p>
            <a:r>
              <a:rPr lang="en-US" sz="2400" b="1" dirty="0">
                <a:solidFill>
                  <a:srgbClr val="161BDA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4    </a:t>
            </a:r>
            <a:r>
              <a:rPr lang="en-US" sz="2400" b="1" dirty="0">
                <a:solidFill>
                  <a:srgbClr val="161BDA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1    </a:t>
            </a:r>
            <a:r>
              <a:rPr lang="en-US" sz="2400" b="1" dirty="0">
                <a:solidFill>
                  <a:srgbClr val="161BDA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3    D)	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44" y="4466409"/>
            <a:ext cx="3397877" cy="17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8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0972" y="1124744"/>
            <a:ext cx="9577064" cy="5184577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332656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spcBef>
                <a:spcPts val="130"/>
              </a:spcBef>
            </a:pPr>
            <a:r>
              <a:rPr lang="en-US" sz="3200" b="1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 BAJARISH UCHUN </a:t>
            </a:r>
            <a:r>
              <a:rPr lang="en-US" sz="3200" b="1" spc="15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TOPSHIRIQlAR</a:t>
            </a:r>
            <a:endParaRPr 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6595" y="3284984"/>
                <a:ext cx="9505056" cy="2416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6.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(M1,M2)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A = {(x,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y)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|</m:t>
                    </m:r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en-US" sz="2400" i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en-US" sz="2400" i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 4;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x,y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R},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 {(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x, </a:t>
                </a:r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|</m:t>
                    </m:r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x - </a:t>
                </a:r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у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 2;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x,y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  <a:cs typeface="Arial" pitchFamily="34" charset="0"/>
                      </a:rPr>
                      <m:t>∈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R} 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bo‘lsa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⋂</a:t>
                </a:r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to‘plamni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aniqlang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r>
                  <a:rPr lang="en-US" sz="23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A)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{(-2; 0); (0; 2)}  </a:t>
                </a:r>
                <a:r>
                  <a:rPr lang="en-US" sz="23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B)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{(2; 0); (0; 2)} </a:t>
                </a:r>
                <a:r>
                  <a:rPr lang="en-US" sz="23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{(2; 0); (0; -2)}  </a:t>
                </a:r>
                <a:r>
                  <a:rPr lang="en-US" sz="23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D)</a:t>
                </a:r>
                <a:r>
                  <a:rPr lang="en-US" sz="2300" dirty="0">
                    <a:latin typeface="Times New Roman" pitchFamily="18" charset="0"/>
                    <a:cs typeface="Times New Roman" pitchFamily="18" charset="0"/>
                  </a:rPr>
                  <a:t>{(-2; 0); (0; -2)}</a:t>
                </a:r>
                <a:endParaRPr lang="ru-RU" sz="23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7.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(M1,M2)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Agar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 {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|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i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&lt;64,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∈ 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},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0">
                        <a:latin typeface="Cambria Math"/>
                      </a:rPr>
                      <m:t>|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&gt;4,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∈ 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}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bo‘lsa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⋂</a:t>
                </a:r>
                <a:r>
                  <a:rPr lang="ru-RU" sz="2400" i="1" dirty="0"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to‘plamni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aniqlang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r>
                  <a:rPr lang="en-US" sz="24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A)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[2; 8]   </a:t>
                </a:r>
                <a:r>
                  <a:rPr lang="en-US" sz="24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B)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{3; 4; 5; 6; 7; 8}   </a:t>
                </a:r>
                <a:r>
                  <a:rPr lang="en-US" sz="24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C)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{2; 3; 4; 5; 6; 7; 8}   </a:t>
                </a:r>
                <a:r>
                  <a:rPr lang="en-US" sz="24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D)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(2; 8]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95" y="3284984"/>
                <a:ext cx="9505056" cy="2416046"/>
              </a:xfrm>
              <a:prstGeom prst="rect">
                <a:avLst/>
              </a:prstGeom>
              <a:blipFill>
                <a:blip r:embed="rId2"/>
                <a:stretch>
                  <a:fillRect l="-1026" t="-2020" b="-5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20916" y="1124744"/>
            <a:ext cx="64947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(M2, M4)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cap="sm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00" i="1" cap="sm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cap="sm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to‘plamlar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universial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to‘plam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to‘plamlardan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bo‘yalgan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sohaga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to‘plamni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tasvirlaydi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(A'= U \A; B'= U\B)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200" b="1" dirty="0">
                <a:solidFill>
                  <a:srgbClr val="1C1CC6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⋂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')∪(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'⋂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    </a:t>
            </a:r>
            <a:r>
              <a:rPr lang="en-US" sz="2200" b="1" dirty="0">
                <a:solidFill>
                  <a:srgbClr val="1C1CC6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'⋂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')∪(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⋂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0"/>
            <a:r>
              <a:rPr lang="en-US" sz="2200" b="1" dirty="0">
                <a:solidFill>
                  <a:srgbClr val="1C1CC6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⋂</a:t>
            </a:r>
            <a:r>
              <a:rPr lang="en-US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B')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∪</a:t>
            </a:r>
            <a:r>
              <a:rPr lang="en-US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⋂</a:t>
            </a:r>
            <a:r>
              <a:rPr lang="en-US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>
                <a:solidFill>
                  <a:srgbClr val="1C1CC6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'⋂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∪</a:t>
            </a:r>
            <a:r>
              <a:rPr lang="en-US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⋂</a:t>
            </a:r>
            <a:r>
              <a:rPr lang="ru-RU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8" y="1174181"/>
            <a:ext cx="2687837" cy="227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8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2533" y="404664"/>
            <a:ext cx="9443495" cy="792087"/>
          </a:xfrm>
          <a:prstGeom prst="roundRect">
            <a:avLst/>
          </a:prstGeom>
          <a:solidFill>
            <a:srgbClr val="161BDA"/>
          </a:solidFill>
          <a:ln>
            <a:solidFill>
              <a:srgbClr val="1C1CC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DARSNING MAQSADI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0972" y="1340768"/>
            <a:ext cx="9577064" cy="4968553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533" y="1628800"/>
            <a:ext cx="94434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To‘plam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elementlariga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doir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masalalar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yechish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To‘plamlarning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birlashmasi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kesishmasi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ayirmasini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topishga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doir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masalalar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yechish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To‘plamning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qism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to‘plamlarini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topish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To‘plamlarni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Venn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diagrammalari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tasvirlash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masalalar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yechish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0972" y="980728"/>
            <a:ext cx="9577064" cy="5328594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332656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spcBef>
                <a:spcPts val="130"/>
              </a:spcBef>
            </a:pPr>
            <a:r>
              <a:rPr lang="en-US" sz="3200" b="1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 BAJARISH UCHUN </a:t>
            </a:r>
            <a:r>
              <a:rPr lang="en-US" sz="3200" b="1" spc="15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TOPSHIRIQlAR</a:t>
            </a:r>
            <a:endParaRPr 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2980" y="1047502"/>
                <a:ext cx="9505056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8.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(M1)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{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|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2,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}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to‘plamning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to‘plamgacha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to‘ldiruvchi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'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to‘plamini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toping.   (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' =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\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r>
                  <a:rPr lang="en-US" sz="28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A)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' = {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|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2,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∈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}           </a:t>
                </a:r>
                <a:r>
                  <a:rPr lang="en-US" sz="28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B)  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'= {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| 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∈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} </a:t>
                </a:r>
              </a:p>
              <a:p>
                <a:r>
                  <a:rPr lang="en-US" sz="28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C)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' = {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|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1,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∈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}          </a:t>
                </a:r>
                <a:r>
                  <a:rPr lang="en-US" sz="28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D)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'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|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&lt; 1,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>
                        <a:latin typeface="Cambria Math"/>
                      </a:rPr>
                      <m:t>∈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Z}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9.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(M1)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{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  <m:t>|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=0,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∈ 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}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to‘plamga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teng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bo‘lgan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to‘plamni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aniqlang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 </a:t>
                </a:r>
              </a:p>
              <a:p>
                <a:r>
                  <a:rPr lang="en-US" sz="28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A)</a:t>
                </a:r>
                <a:r>
                  <a:rPr lang="en-US" sz="2800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xn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0,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∈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}     </a:t>
                </a:r>
                <a:r>
                  <a:rPr lang="en-US" sz="28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B)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{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к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∈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} </a:t>
                </a:r>
              </a:p>
              <a:p>
                <a:r>
                  <a:rPr lang="en-US" sz="28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C)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{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800" i="0" dirty="0">
                        <a:latin typeface="Cambria Math"/>
                      </a:rPr>
                      <m:t>|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>
                        <a:latin typeface="Cambria Math"/>
                        <a:ea typeface="Cambria Math"/>
                        <a:cs typeface="Times New Roman" pitchFamily="18" charset="0"/>
                      </a:rPr>
                      <m:t>π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𝑘</m:t>
                    </m:r>
                    <m:r>
                      <a:rPr lang="en-US" sz="2800" b="1" i="0" dirty="0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}     </a:t>
                </a:r>
                <a:r>
                  <a:rPr lang="en-US" sz="28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D)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{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</m:oMath>
                </a14:m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∈ </m:t>
                    </m:r>
                  </m:oMath>
                </a14:m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}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10.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(M1)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≠∅ 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⊂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A.   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to‘plamlarning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elementlari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soni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mos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ravishda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teng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Agar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n + 3m = 18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bo</a:t>
                </a:r>
                <a:r>
                  <a:rPr lang="en-US" sz="2800" baseline="30000" dirty="0" err="1">
                    <a:latin typeface="Times New Roman" pitchFamily="18" charset="0"/>
                    <a:cs typeface="Times New Roman" pitchFamily="18" charset="0"/>
                  </a:rPr>
                  <a:t>’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lsa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to‘plamning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elementlari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sonini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toping. </a:t>
                </a:r>
              </a:p>
              <a:p>
                <a:r>
                  <a:rPr lang="en-US" sz="28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 3	   </a:t>
                </a:r>
                <a:r>
                  <a:rPr lang="en-US" sz="28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B)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2       </a:t>
                </a:r>
                <a:r>
                  <a:rPr lang="en-US" sz="28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5	</a:t>
                </a:r>
                <a:r>
                  <a:rPr lang="en-US" sz="2800" b="1" dirty="0">
                    <a:solidFill>
                      <a:srgbClr val="1C1CC6"/>
                    </a:solidFill>
                    <a:latin typeface="Times New Roman" pitchFamily="18" charset="0"/>
                    <a:cs typeface="Times New Roman" pitchFamily="18" charset="0"/>
                  </a:rPr>
                  <a:t>D)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4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80" y="1047502"/>
                <a:ext cx="9505056" cy="5262979"/>
              </a:xfrm>
              <a:prstGeom prst="rect">
                <a:avLst/>
              </a:prstGeom>
              <a:blipFill>
                <a:blip r:embed="rId2"/>
                <a:stretch>
                  <a:fillRect l="-1347" t="-1275" b="-2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1028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07645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4181475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0972" y="1124744"/>
            <a:ext cx="9577064" cy="5184577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332656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2247666" y="340579"/>
            <a:ext cx="5344106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4000" spc="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DARSNI YAKUNLASH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988" y="1280508"/>
            <a:ext cx="93542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darsda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to‘plamlar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to‘plamlarning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elementlari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berilish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usullari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to‘plamlarni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birlashmasi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kesishmasi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ayirmasini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qism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to‘plamlarini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topishni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qolaversa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Venn </a:t>
            </a:r>
            <a:r>
              <a:rPr lang="en-US" sz="36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diagrammasida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to‘plamlarni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tasvirlashni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o‘rgandik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Venn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diagrammasi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to‘plamlarni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tasvirlash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samarali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ko‘rgazmali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usul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0972" y="332656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To’plam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elementlari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0972" y="1052736"/>
            <a:ext cx="9577064" cy="5256586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9004" y="1079290"/>
                <a:ext cx="9073008" cy="557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8900" lvl="1"/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To’plam</a:t>
                </a:r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deganda</a:t>
                </a:r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ixtiyoriy</a:t>
                </a:r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obyektlarning</a:t>
                </a:r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 ( </a:t>
                </a:r>
                <a:r>
                  <a:rPr lang="en-US" sz="2800" b="1" dirty="0" err="1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narsalar</a:t>
                </a:r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predmetlarning</a:t>
                </a:r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b="1" dirty="0" err="1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majmuasi</a:t>
                </a:r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tushuniladi</a:t>
                </a:r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bu</a:t>
                </a:r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obyektlar</a:t>
                </a:r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uning</a:t>
                </a:r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elementlari</a:t>
                </a:r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 deb </a:t>
                </a:r>
                <a:r>
                  <a:rPr lang="en-US" sz="2800" b="1" dirty="0" err="1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ataladi</a:t>
                </a:r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88900" lvl="1"/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b="1" dirty="0" err="1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Masalan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Juft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sonlar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to‘plami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haqiqiy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sonlar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to‘plami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br>
                  <a:rPr lang="en-US" sz="2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To‘plamlar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A, B, C,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…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bilan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belgilanadi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en-US" sz="2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Elementlari</a:t>
                </a:r>
                <a:r>
                  <a:rPr lang="en-US" sz="28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a, b, c,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…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bilan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belgilanadi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88900" lvl="1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to’plamning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elementlari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soni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88900" lvl="1"/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Birorta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ham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elementga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ega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bo’lmagan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to’plam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bo’sh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to’plam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deyiladi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Ø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kabi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belgilanadi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88900" lvl="1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yozuv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- 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  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to‘plamning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elementi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yoki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to’plamga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tegishli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ekanligini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 </a:t>
                </a:r>
              </a:p>
              <a:p>
                <a:pPr marL="88900" lvl="1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∉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yozuv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-</a:t>
                </a:r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  A</a:t>
                </a:r>
                <a:r>
                  <a:rPr lang="en-US" sz="28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to‘plamga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tegishli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emasligini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bildiradi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04" y="1079290"/>
                <a:ext cx="9073008" cy="5570756"/>
              </a:xfrm>
              <a:prstGeom prst="rect">
                <a:avLst/>
              </a:prstGeom>
              <a:blipFill>
                <a:blip r:embed="rId2"/>
                <a:stretch>
                  <a:fillRect l="-336" t="-1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65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0972" y="1124744"/>
            <a:ext cx="9577064" cy="5184577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332657"/>
            <a:ext cx="9577064" cy="720079"/>
          </a:xfrm>
          <a:prstGeom prst="roundRect">
            <a:avLst/>
          </a:prstGeom>
          <a:solidFill>
            <a:srgbClr val="161BD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To’plam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elementlari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6996" y="1659572"/>
                <a:ext cx="9145016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lang="en-US" sz="3200" b="1" dirty="0" err="1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Odatda</a:t>
                </a:r>
                <a:r>
                  <a:rPr lang="en-US" sz="32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to‘plamlar</a:t>
                </a:r>
                <a:r>
                  <a:rPr lang="en-US" sz="32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ikki</a:t>
                </a:r>
                <a:r>
                  <a:rPr lang="en-US" sz="32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xil</a:t>
                </a:r>
                <a:r>
                  <a:rPr lang="en-US" sz="32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usulda</a:t>
                </a:r>
                <a:r>
                  <a:rPr lang="en-US" sz="32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beriladi</a:t>
                </a:r>
                <a:r>
                  <a:rPr lang="en-US" sz="3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lvl="1" algn="just"/>
                <a:r>
                  <a:rPr lang="en-US" sz="32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1- </a:t>
                </a:r>
                <a:r>
                  <a:rPr lang="en-US" sz="3200" b="1" dirty="0" err="1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usul</a:t>
                </a:r>
                <a:r>
                  <a:rPr lang="en-US" sz="3200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To’plamning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barcha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elementlari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beriladi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1" algn="just"/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A =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{3; 5; 7; 9;11}, 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B=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oq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qora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ko‘k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}, </a:t>
                </a:r>
              </a:p>
              <a:p>
                <a:pPr lvl="1" algn="just"/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 C =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}</a:t>
                </a:r>
              </a:p>
              <a:p>
                <a:pPr lvl="1" algn="just"/>
                <a:r>
                  <a:rPr lang="en-US" sz="32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2- </a:t>
                </a:r>
                <a:r>
                  <a:rPr lang="en-US" sz="3200" b="1" dirty="0" err="1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usul</a:t>
                </a:r>
                <a:r>
                  <a:rPr lang="en-US" sz="3200" b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To’plamning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xossalari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ko‘rsatiladi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lvl="1" algn="just"/>
                <a:r>
                  <a:rPr lang="en-US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C=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10,   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3200" b="0" i="1" dirty="0"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}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 lvl="1" algn="just"/>
                <a:r>
                  <a:rPr lang="en-US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X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x: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200" baseline="30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- 8 = 0,    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3200" b="0" i="1" dirty="0"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}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 lvl="1" algn="just"/>
                <a:r>
                  <a:rPr lang="en-US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Y 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y: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-4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8,    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sz="3200" b="0" i="1" dirty="0"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}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96" y="1659572"/>
                <a:ext cx="9145016" cy="4524315"/>
              </a:xfrm>
              <a:prstGeom prst="rect">
                <a:avLst/>
              </a:prstGeom>
              <a:blipFill>
                <a:blip r:embed="rId2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2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0972" y="1124744"/>
            <a:ext cx="9577064" cy="5184577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404665"/>
            <a:ext cx="9577064" cy="648071"/>
          </a:xfrm>
          <a:prstGeom prst="roundRect">
            <a:avLst/>
          </a:prstGeom>
          <a:solidFill>
            <a:srgbClr val="1C1CC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To’plamlarning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birlashmasi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477" y="1156838"/>
            <a:ext cx="9433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 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to‘plamlarning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birlashmasi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deb,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to’plamga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aytiladiki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to‘plamning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elementlari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to’plamda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to’plamda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yotadi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to‘plamlarning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birlashmasi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∪</a:t>
            </a:r>
            <a:r>
              <a:rPr lang="en-US" sz="2800" b="1" i="1" dirty="0">
                <a:solidFill>
                  <a:srgbClr val="1403ED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belgilanadi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707" y="3322364"/>
            <a:ext cx="92665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{30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bo‘luvchilari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}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{40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bo‘luvchilari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bo‘lsin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∪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toping?</a:t>
            </a:r>
          </a:p>
          <a:p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Yechish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bo‘luvchilari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=&gt; 1,2,3,5,6,10,15,30.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bo‘luvchilari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=&gt; 1,2,4,5,8,10,20,40.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{1,2,3,5,6,10,15,30}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{1,2,4,5,8,10,20,40}</a:t>
            </a:r>
          </a:p>
          <a:p>
            <a:pPr algn="r"/>
            <a:r>
              <a:rPr 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P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∪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= {1,2,3,4,5,6,8,10,15,20,30,40}</a:t>
            </a:r>
            <a:endParaRPr lang="ru-RU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534988" y="2960280"/>
            <a:ext cx="1728192" cy="315333"/>
          </a:xfrm>
          <a:custGeom>
            <a:avLst/>
            <a:gdLst/>
            <a:ahLst/>
            <a:cxnLst/>
            <a:rect l="l" t="t" r="r" b="b"/>
            <a:pathLst>
              <a:path w="1076325" h="257175">
                <a:moveTo>
                  <a:pt x="1076328" y="0"/>
                </a:moveTo>
                <a:lnTo>
                  <a:pt x="179999" y="0"/>
                </a:lnTo>
                <a:lnTo>
                  <a:pt x="132291" y="6458"/>
                </a:lnTo>
                <a:lnTo>
                  <a:pt x="89333" y="24667"/>
                </a:lnTo>
                <a:lnTo>
                  <a:pt x="52875" y="52876"/>
                </a:lnTo>
                <a:lnTo>
                  <a:pt x="24666" y="89336"/>
                </a:lnTo>
                <a:lnTo>
                  <a:pt x="6458" y="132297"/>
                </a:lnTo>
                <a:lnTo>
                  <a:pt x="0" y="180009"/>
                </a:lnTo>
                <a:lnTo>
                  <a:pt x="0" y="257175"/>
                </a:lnTo>
                <a:lnTo>
                  <a:pt x="896324" y="257175"/>
                </a:lnTo>
                <a:lnTo>
                  <a:pt x="944032" y="250717"/>
                </a:lnTo>
                <a:lnTo>
                  <a:pt x="986992" y="232511"/>
                </a:lnTo>
                <a:lnTo>
                  <a:pt x="1023451" y="204304"/>
                </a:lnTo>
                <a:lnTo>
                  <a:pt x="1051660" y="167847"/>
                </a:lnTo>
                <a:lnTo>
                  <a:pt x="1069870" y="124889"/>
                </a:lnTo>
                <a:lnTo>
                  <a:pt x="1076328" y="77177"/>
                </a:lnTo>
                <a:lnTo>
                  <a:pt x="1076328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 txBox="1"/>
          <p:nvPr/>
        </p:nvSpPr>
        <p:spPr>
          <a:xfrm>
            <a:off x="679004" y="2924944"/>
            <a:ext cx="144016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4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24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</a:t>
            </a:r>
            <a:endParaRPr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8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17975" y="764704"/>
            <a:ext cx="9577064" cy="5544617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332656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To’plamlarning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kesishmasi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657" y="1052736"/>
                <a:ext cx="9433048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1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31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1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r>
                  <a:rPr lang="en-US" sz="31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to‘plamlarning</a:t>
                </a:r>
                <a:r>
                  <a:rPr lang="en-US" sz="31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kesishmasi</a:t>
                </a:r>
                <a:r>
                  <a:rPr lang="en-US" sz="31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deb,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shunday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to’plamga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aytiladiki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bu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to’plamning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elementlari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ham A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to’plamga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ham B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to’plamga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tegishli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bo’ladi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to‘plamlarning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kesishmasi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solidFill>
                          <a:srgbClr val="1403ED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100" b="0" i="1" smtClean="0">
                        <a:solidFill>
                          <a:srgbClr val="1403ED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r>
                      <a:rPr lang="en-US" sz="3100" b="0" i="1" smtClean="0">
                        <a:solidFill>
                          <a:srgbClr val="1403ED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3100" i="1" dirty="0">
                    <a:solidFill>
                      <a:srgbClr val="1403E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kabi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belgilanadi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57" y="1052736"/>
                <a:ext cx="9433048" cy="2000548"/>
              </a:xfrm>
              <a:prstGeom prst="rect">
                <a:avLst/>
              </a:prstGeom>
              <a:blipFill>
                <a:blip r:embed="rId2"/>
                <a:stretch>
                  <a:fillRect l="-1550" t="-4268" r="-969" b="-8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1139" y="3570109"/>
            <a:ext cx="946689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{30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bo‘luvchilari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}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{40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bo‘luvchilari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bo‘lsin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⋂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toping?</a:t>
            </a:r>
          </a:p>
          <a:p>
            <a:r>
              <a:rPr 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Yechish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bo‘luvchilari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=&gt; 1,2,3,5,6,10,15,30.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bo‘luvchilari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=&gt; 1,2,4,5,8,10,20,40.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{1,2,3,5,6,10,15,30}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{1,2,4,5,8,10,20,40}</a:t>
            </a:r>
          </a:p>
          <a:p>
            <a:pPr algn="r"/>
            <a:r>
              <a:rPr 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⋂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= {1,2,5,10}</a:t>
            </a:r>
            <a:endParaRPr lang="ru-RU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602624" y="3036262"/>
            <a:ext cx="1728192" cy="315333"/>
          </a:xfrm>
          <a:custGeom>
            <a:avLst/>
            <a:gdLst/>
            <a:ahLst/>
            <a:cxnLst/>
            <a:rect l="l" t="t" r="r" b="b"/>
            <a:pathLst>
              <a:path w="1076325" h="257175">
                <a:moveTo>
                  <a:pt x="1076328" y="0"/>
                </a:moveTo>
                <a:lnTo>
                  <a:pt x="179999" y="0"/>
                </a:lnTo>
                <a:lnTo>
                  <a:pt x="132291" y="6458"/>
                </a:lnTo>
                <a:lnTo>
                  <a:pt x="89333" y="24667"/>
                </a:lnTo>
                <a:lnTo>
                  <a:pt x="52875" y="52876"/>
                </a:lnTo>
                <a:lnTo>
                  <a:pt x="24666" y="89336"/>
                </a:lnTo>
                <a:lnTo>
                  <a:pt x="6458" y="132297"/>
                </a:lnTo>
                <a:lnTo>
                  <a:pt x="0" y="180009"/>
                </a:lnTo>
                <a:lnTo>
                  <a:pt x="0" y="257175"/>
                </a:lnTo>
                <a:lnTo>
                  <a:pt x="896324" y="257175"/>
                </a:lnTo>
                <a:lnTo>
                  <a:pt x="944032" y="250717"/>
                </a:lnTo>
                <a:lnTo>
                  <a:pt x="986992" y="232511"/>
                </a:lnTo>
                <a:lnTo>
                  <a:pt x="1023451" y="204304"/>
                </a:lnTo>
                <a:lnTo>
                  <a:pt x="1051660" y="167847"/>
                </a:lnTo>
                <a:lnTo>
                  <a:pt x="1069870" y="124889"/>
                </a:lnTo>
                <a:lnTo>
                  <a:pt x="1076328" y="77177"/>
                </a:lnTo>
                <a:lnTo>
                  <a:pt x="1076328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 txBox="1"/>
          <p:nvPr/>
        </p:nvSpPr>
        <p:spPr>
          <a:xfrm>
            <a:off x="746640" y="2970989"/>
            <a:ext cx="144016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4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24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</a:t>
            </a:r>
            <a:endParaRPr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8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17975" y="764704"/>
            <a:ext cx="9577064" cy="5544617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332656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To’plamlarning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ayirmasi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657" y="1052736"/>
                <a:ext cx="9433048" cy="204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to'plamlarning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ayirmasi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deb, 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tegishli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bo'lmagan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barcha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elementlaridan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tuzilgan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to‘plamga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aytiladi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1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31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1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31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to‘plamlarning</a:t>
                </a:r>
                <a:r>
                  <a:rPr lang="en-US" sz="3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ayirmasi</a:t>
                </a:r>
                <a:r>
                  <a:rPr lang="en-US" sz="3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\</m:t>
                    </m:r>
                  </m:oMath>
                </a14:m>
                <a:r>
                  <a:rPr lang="en-US" sz="3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31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kabi</a:t>
                </a:r>
                <a:r>
                  <a:rPr lang="en-US" sz="3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dirty="0" err="1">
                    <a:latin typeface="Times New Roman" pitchFamily="18" charset="0"/>
                    <a:cs typeface="Times New Roman" pitchFamily="18" charset="0"/>
                  </a:rPr>
                  <a:t>belgilanadi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57" y="1052736"/>
                <a:ext cx="9433048" cy="2046714"/>
              </a:xfrm>
              <a:prstGeom prst="rect">
                <a:avLst/>
              </a:prstGeom>
              <a:blipFill>
                <a:blip r:embed="rId2"/>
                <a:stretch>
                  <a:fillRect l="-1615" t="-4179" b="-86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1139" y="3570109"/>
            <a:ext cx="946689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{30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bo‘luvchilari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}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{40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bo‘luvchilari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bo‘lsin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\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toping?</a:t>
            </a:r>
          </a:p>
          <a:p>
            <a:r>
              <a:rPr 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Yechish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bo‘luvchilari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=&gt; 1,2,3,5,6,10,15,30.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40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bo‘luvchilari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=&gt; 1,2,4,5,8,10,20,40.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{1,2,3,5,6,10,15,30}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{1,2,4,5,8,10,20,40}</a:t>
            </a:r>
          </a:p>
          <a:p>
            <a:pPr algn="r"/>
            <a:r>
              <a:rPr 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\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= {3, 6, 15, 30}</a:t>
            </a:r>
            <a:endParaRPr lang="ru-RU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602624" y="3127988"/>
            <a:ext cx="1728192" cy="442122"/>
          </a:xfrm>
          <a:custGeom>
            <a:avLst/>
            <a:gdLst/>
            <a:ahLst/>
            <a:cxnLst/>
            <a:rect l="l" t="t" r="r" b="b"/>
            <a:pathLst>
              <a:path w="1076325" h="257175">
                <a:moveTo>
                  <a:pt x="1076328" y="0"/>
                </a:moveTo>
                <a:lnTo>
                  <a:pt x="179999" y="0"/>
                </a:lnTo>
                <a:lnTo>
                  <a:pt x="132291" y="6458"/>
                </a:lnTo>
                <a:lnTo>
                  <a:pt x="89333" y="24667"/>
                </a:lnTo>
                <a:lnTo>
                  <a:pt x="52875" y="52876"/>
                </a:lnTo>
                <a:lnTo>
                  <a:pt x="24666" y="89336"/>
                </a:lnTo>
                <a:lnTo>
                  <a:pt x="6458" y="132297"/>
                </a:lnTo>
                <a:lnTo>
                  <a:pt x="0" y="180009"/>
                </a:lnTo>
                <a:lnTo>
                  <a:pt x="0" y="257175"/>
                </a:lnTo>
                <a:lnTo>
                  <a:pt x="896324" y="257175"/>
                </a:lnTo>
                <a:lnTo>
                  <a:pt x="944032" y="250717"/>
                </a:lnTo>
                <a:lnTo>
                  <a:pt x="986992" y="232511"/>
                </a:lnTo>
                <a:lnTo>
                  <a:pt x="1023451" y="204304"/>
                </a:lnTo>
                <a:lnTo>
                  <a:pt x="1051660" y="167847"/>
                </a:lnTo>
                <a:lnTo>
                  <a:pt x="1069870" y="124889"/>
                </a:lnTo>
                <a:lnTo>
                  <a:pt x="1076328" y="77177"/>
                </a:lnTo>
                <a:lnTo>
                  <a:pt x="1076328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 txBox="1"/>
          <p:nvPr/>
        </p:nvSpPr>
        <p:spPr>
          <a:xfrm>
            <a:off x="746640" y="3127987"/>
            <a:ext cx="144016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4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24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</a:t>
            </a:r>
            <a:endParaRPr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0972" y="1124744"/>
            <a:ext cx="9577064" cy="5184577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332656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Masalalar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yechish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62980" y="1196681"/>
            <a:ext cx="1728192" cy="315333"/>
          </a:xfrm>
          <a:custGeom>
            <a:avLst/>
            <a:gdLst/>
            <a:ahLst/>
            <a:cxnLst/>
            <a:rect l="l" t="t" r="r" b="b"/>
            <a:pathLst>
              <a:path w="1076325" h="257175">
                <a:moveTo>
                  <a:pt x="1076328" y="0"/>
                </a:moveTo>
                <a:lnTo>
                  <a:pt x="179999" y="0"/>
                </a:lnTo>
                <a:lnTo>
                  <a:pt x="132291" y="6458"/>
                </a:lnTo>
                <a:lnTo>
                  <a:pt x="89333" y="24667"/>
                </a:lnTo>
                <a:lnTo>
                  <a:pt x="52875" y="52876"/>
                </a:lnTo>
                <a:lnTo>
                  <a:pt x="24666" y="89336"/>
                </a:lnTo>
                <a:lnTo>
                  <a:pt x="6458" y="132297"/>
                </a:lnTo>
                <a:lnTo>
                  <a:pt x="0" y="180009"/>
                </a:lnTo>
                <a:lnTo>
                  <a:pt x="0" y="257175"/>
                </a:lnTo>
                <a:lnTo>
                  <a:pt x="896324" y="257175"/>
                </a:lnTo>
                <a:lnTo>
                  <a:pt x="944032" y="250717"/>
                </a:lnTo>
                <a:lnTo>
                  <a:pt x="986992" y="232511"/>
                </a:lnTo>
                <a:lnTo>
                  <a:pt x="1023451" y="204304"/>
                </a:lnTo>
                <a:lnTo>
                  <a:pt x="1051660" y="167847"/>
                </a:lnTo>
                <a:lnTo>
                  <a:pt x="1069870" y="124889"/>
                </a:lnTo>
                <a:lnTo>
                  <a:pt x="1076328" y="77177"/>
                </a:lnTo>
                <a:lnTo>
                  <a:pt x="1076328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7"/>
          <p:cNvSpPr txBox="1"/>
          <p:nvPr/>
        </p:nvSpPr>
        <p:spPr>
          <a:xfrm>
            <a:off x="566912" y="1161345"/>
            <a:ext cx="1624260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5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</a:t>
            </a:r>
            <a:endParaRPr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0873" y="1628800"/>
                <a:ext cx="940112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A =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{1;2;3;4},  </a:t>
                </a:r>
                <a:r>
                  <a:rPr lang="en-US" sz="2800" b="1" i="1" dirty="0">
                    <a:solidFill>
                      <a:srgbClr val="000000"/>
                    </a:solidFill>
                    <a:latin typeface="Times New Roman"/>
                  </a:rPr>
                  <a:t>C </a:t>
                </a:r>
                <a:r>
                  <a:rPr lang="en-US" sz="2800" b="1" dirty="0">
                    <a:solidFill>
                      <a:srgbClr val="000000"/>
                    </a:solidFill>
                    <a:latin typeface="Symbol"/>
                  </a:rPr>
                  <a:t> 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2800" b="1" i="1" dirty="0">
                    <a:solidFill>
                      <a:srgbClr val="000000"/>
                    </a:solidFill>
                    <a:latin typeface="Times New Roman"/>
                  </a:rPr>
                  <a:t>x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/>
                  </a:rPr>
                  <a:t>:  </a:t>
                </a:r>
                <a:r>
                  <a:rPr lang="en-US" sz="2800" b="1" i="1" dirty="0">
                    <a:solidFill>
                      <a:srgbClr val="000000"/>
                    </a:solidFill>
                    <a:latin typeface="Times New Roman"/>
                  </a:rPr>
                  <a:t>x = 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/>
                  </a:rPr>
                  <a:t>2</a:t>
                </a:r>
                <a:r>
                  <a:rPr lang="en-US" sz="2800" b="1" i="1" dirty="0">
                    <a:solidFill>
                      <a:srgbClr val="000000"/>
                    </a:solidFill>
                    <a:latin typeface="Times New Roman"/>
                  </a:rPr>
                  <a:t>n - 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/>
                  </a:rPr>
                  <a:t>1,  </a:t>
                </a:r>
                <a:r>
                  <a:rPr lang="en-US" sz="2800" b="1" i="1" dirty="0">
                    <a:solidFill>
                      <a:srgbClr val="000000"/>
                    </a:solidFill>
                    <a:latin typeface="Times New Roman"/>
                  </a:rPr>
                  <a:t>n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latin typeface="Symbol"/>
                  </a:rPr>
                  <a:t>A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}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/>
                  </a:rPr>
                  <a:t>bo‘lsa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/>
                  </a:rPr>
                  <a:t>, </a:t>
                </a:r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⋂</a:t>
                </a:r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/>
                  </a:rPr>
                  <a:t>to‘plamni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/>
                  </a:rPr>
                  <a:t>aniqlang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/>
                  </a:rPr>
                  <a:t>? </a:t>
                </a:r>
              </a:p>
              <a:p>
                <a:r>
                  <a:rPr lang="en-US" sz="2800" b="1" dirty="0">
                    <a:solidFill>
                      <a:srgbClr val="161BDA"/>
                    </a:solidFill>
                    <a:latin typeface="Times New Roman" pitchFamily="18" charset="0"/>
                    <a:cs typeface="Times New Roman" pitchFamily="18" charset="0"/>
                  </a:rPr>
                  <a:t>A) {1; 3;4}     B) {1; 3}     C) {1; 2;3}     D) {1; 2;4}</a:t>
                </a:r>
                <a:endParaRPr lang="ru-RU" sz="2800" b="1" dirty="0">
                  <a:solidFill>
                    <a:srgbClr val="161BDA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73" y="1628800"/>
                <a:ext cx="9401124" cy="1384995"/>
              </a:xfrm>
              <a:prstGeom prst="rect">
                <a:avLst/>
              </a:prstGeom>
              <a:blipFill>
                <a:blip r:embed="rId2"/>
                <a:stretch>
                  <a:fillRect l="-1296" t="-4405" b="-11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2980" y="2996952"/>
            <a:ext cx="93689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Yechish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to‘plamning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elementlarini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aniqlashtiramiz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/>
              </a:rPr>
              <a:t>2</a:t>
            </a:r>
            <a:r>
              <a:rPr lang="en-US" sz="2800" b="1" i="1" dirty="0">
                <a:latin typeface="Times New Roman"/>
              </a:rPr>
              <a:t>n – </a:t>
            </a:r>
            <a:r>
              <a:rPr lang="en-US" sz="2800" b="1" dirty="0">
                <a:latin typeface="Times New Roman"/>
              </a:rPr>
              <a:t>1 </a:t>
            </a:r>
            <a:r>
              <a:rPr lang="en-US" sz="2800" dirty="0" err="1">
                <a:latin typeface="Times New Roman"/>
              </a:rPr>
              <a:t>dagi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to‘plamning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elementlarini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qo‘yamiz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Natijada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={1, 3, 5, 7 }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holda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 =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{1;2;3;4},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={1,3,5,7 }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bo’lib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A⋂C= {1,3}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					    </a:t>
            </a:r>
            <a:r>
              <a:rPr lang="en-US" sz="2800" b="1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B)      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⋂</a:t>
            </a: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= {1,3}</a:t>
            </a:r>
          </a:p>
        </p:txBody>
      </p:sp>
    </p:spTree>
    <p:extLst>
      <p:ext uri="{BB962C8B-B14F-4D97-AF65-F5344CB8AC3E}">
        <p14:creationId xmlns:p14="http://schemas.microsoft.com/office/powerpoint/2010/main" val="258538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8964" y="332657"/>
            <a:ext cx="9676075" cy="5976664"/>
          </a:xfrm>
          <a:prstGeom prst="roundRect">
            <a:avLst>
              <a:gd name="adj" fmla="val 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17127" y="1157398"/>
            <a:ext cx="9577064" cy="5184577"/>
          </a:xfrm>
          <a:prstGeom prst="roundRect">
            <a:avLst>
              <a:gd name="adj" fmla="val 33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972" y="332656"/>
            <a:ext cx="9577064" cy="648071"/>
          </a:xfrm>
          <a:prstGeom prst="roundRect">
            <a:avLst/>
          </a:prstGeom>
          <a:solidFill>
            <a:srgbClr val="1403E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Masalalar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yechish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62980" y="1196681"/>
            <a:ext cx="1728192" cy="315333"/>
          </a:xfrm>
          <a:custGeom>
            <a:avLst/>
            <a:gdLst/>
            <a:ahLst/>
            <a:cxnLst/>
            <a:rect l="l" t="t" r="r" b="b"/>
            <a:pathLst>
              <a:path w="1076325" h="257175">
                <a:moveTo>
                  <a:pt x="1076328" y="0"/>
                </a:moveTo>
                <a:lnTo>
                  <a:pt x="179999" y="0"/>
                </a:lnTo>
                <a:lnTo>
                  <a:pt x="132291" y="6458"/>
                </a:lnTo>
                <a:lnTo>
                  <a:pt x="89333" y="24667"/>
                </a:lnTo>
                <a:lnTo>
                  <a:pt x="52875" y="52876"/>
                </a:lnTo>
                <a:lnTo>
                  <a:pt x="24666" y="89336"/>
                </a:lnTo>
                <a:lnTo>
                  <a:pt x="6458" y="132297"/>
                </a:lnTo>
                <a:lnTo>
                  <a:pt x="0" y="180009"/>
                </a:lnTo>
                <a:lnTo>
                  <a:pt x="0" y="257175"/>
                </a:lnTo>
                <a:lnTo>
                  <a:pt x="896324" y="257175"/>
                </a:lnTo>
                <a:lnTo>
                  <a:pt x="944032" y="250717"/>
                </a:lnTo>
                <a:lnTo>
                  <a:pt x="986992" y="232511"/>
                </a:lnTo>
                <a:lnTo>
                  <a:pt x="1023451" y="204304"/>
                </a:lnTo>
                <a:lnTo>
                  <a:pt x="1051660" y="167847"/>
                </a:lnTo>
                <a:lnTo>
                  <a:pt x="1069870" y="124889"/>
                </a:lnTo>
                <a:lnTo>
                  <a:pt x="1076328" y="77177"/>
                </a:lnTo>
                <a:lnTo>
                  <a:pt x="1076328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7"/>
          <p:cNvSpPr txBox="1"/>
          <p:nvPr/>
        </p:nvSpPr>
        <p:spPr>
          <a:xfrm>
            <a:off x="566912" y="1161345"/>
            <a:ext cx="1624260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5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spc="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Masala</a:t>
            </a:r>
            <a:endParaRPr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9395" y="1701611"/>
                <a:ext cx="354843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𝒌𝒆𝒔𝒎𝒂</m:t>
                    </m:r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800" b="1" dirty="0">
                  <a:solidFill>
                    <a:srgbClr val="161BDA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95" y="1701611"/>
                <a:ext cx="3548434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олилиния 11"/>
          <p:cNvSpPr/>
          <p:nvPr/>
        </p:nvSpPr>
        <p:spPr>
          <a:xfrm rot="887553" flipV="1">
            <a:off x="6100069" y="1377234"/>
            <a:ext cx="2242805" cy="529176"/>
          </a:xfrm>
          <a:custGeom>
            <a:avLst/>
            <a:gdLst>
              <a:gd name="connsiteX0" fmla="*/ 0 w 4248081"/>
              <a:gd name="connsiteY0" fmla="*/ 0 h 1175983"/>
              <a:gd name="connsiteX1" fmla="*/ 3583858 w 4248081"/>
              <a:gd name="connsiteY1" fmla="*/ 1150374 h 1175983"/>
              <a:gd name="connsiteX2" fmla="*/ 4247535 w 4248081"/>
              <a:gd name="connsiteY2" fmla="*/ 825910 h 1175983"/>
              <a:gd name="connsiteX3" fmla="*/ 4247535 w 4248081"/>
              <a:gd name="connsiteY3" fmla="*/ 825910 h 11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081" h="1175983">
                <a:moveTo>
                  <a:pt x="0" y="0"/>
                </a:moveTo>
                <a:cubicBezTo>
                  <a:pt x="1437968" y="506361"/>
                  <a:pt x="2875936" y="1012722"/>
                  <a:pt x="3583858" y="1150374"/>
                </a:cubicBezTo>
                <a:cubicBezTo>
                  <a:pt x="4291780" y="1288026"/>
                  <a:pt x="4247535" y="825910"/>
                  <a:pt x="4247535" y="825910"/>
                </a:cubicBezTo>
                <a:lnTo>
                  <a:pt x="4247535" y="82591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207396" y="1883790"/>
            <a:ext cx="5256584" cy="2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151612" y="166776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439644" y="162744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655668" y="162744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871692" y="164760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087716" y="164760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303740" y="164760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519764" y="164760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7735788" y="164760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951812" y="164760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 rot="20578460" flipH="1" flipV="1">
            <a:off x="6038720" y="1376623"/>
            <a:ext cx="1876391" cy="471142"/>
          </a:xfrm>
          <a:custGeom>
            <a:avLst/>
            <a:gdLst>
              <a:gd name="connsiteX0" fmla="*/ 0 w 4248081"/>
              <a:gd name="connsiteY0" fmla="*/ 0 h 1175983"/>
              <a:gd name="connsiteX1" fmla="*/ 3583858 w 4248081"/>
              <a:gd name="connsiteY1" fmla="*/ 1150374 h 1175983"/>
              <a:gd name="connsiteX2" fmla="*/ 4247535 w 4248081"/>
              <a:gd name="connsiteY2" fmla="*/ 825910 h 1175983"/>
              <a:gd name="connsiteX3" fmla="*/ 4247535 w 4248081"/>
              <a:gd name="connsiteY3" fmla="*/ 825910 h 11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081" h="1175983">
                <a:moveTo>
                  <a:pt x="0" y="0"/>
                </a:moveTo>
                <a:cubicBezTo>
                  <a:pt x="1437968" y="506361"/>
                  <a:pt x="2875936" y="1012722"/>
                  <a:pt x="3583858" y="1150374"/>
                </a:cubicBezTo>
                <a:cubicBezTo>
                  <a:pt x="4291780" y="1288026"/>
                  <a:pt x="4247535" y="825910"/>
                  <a:pt x="4247535" y="825910"/>
                </a:cubicBezTo>
                <a:lnTo>
                  <a:pt x="4247535" y="82591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007596" y="174553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167836" y="1765698"/>
            <a:ext cx="207640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79417" y="1936634"/>
                <a:ext cx="5442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417" y="1936634"/>
                <a:ext cx="54420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023820" y="1936634"/>
                <a:ext cx="5442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820" y="1936634"/>
                <a:ext cx="54420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олилиния 33"/>
          <p:cNvSpPr/>
          <p:nvPr/>
        </p:nvSpPr>
        <p:spPr>
          <a:xfrm rot="887553" flipV="1">
            <a:off x="5496484" y="2482607"/>
            <a:ext cx="1657528" cy="353957"/>
          </a:xfrm>
          <a:custGeom>
            <a:avLst/>
            <a:gdLst>
              <a:gd name="connsiteX0" fmla="*/ 0 w 4248081"/>
              <a:gd name="connsiteY0" fmla="*/ 0 h 1175983"/>
              <a:gd name="connsiteX1" fmla="*/ 3583858 w 4248081"/>
              <a:gd name="connsiteY1" fmla="*/ 1150374 h 1175983"/>
              <a:gd name="connsiteX2" fmla="*/ 4247535 w 4248081"/>
              <a:gd name="connsiteY2" fmla="*/ 825910 h 1175983"/>
              <a:gd name="connsiteX3" fmla="*/ 4247535 w 4248081"/>
              <a:gd name="connsiteY3" fmla="*/ 825910 h 11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081" h="1175983">
                <a:moveTo>
                  <a:pt x="0" y="0"/>
                </a:moveTo>
                <a:cubicBezTo>
                  <a:pt x="1437968" y="506361"/>
                  <a:pt x="2875936" y="1012722"/>
                  <a:pt x="3583858" y="1150374"/>
                </a:cubicBezTo>
                <a:cubicBezTo>
                  <a:pt x="4291780" y="1288026"/>
                  <a:pt x="4247535" y="825910"/>
                  <a:pt x="4247535" y="825910"/>
                </a:cubicBezTo>
                <a:lnTo>
                  <a:pt x="4247535" y="82591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279404" y="2891902"/>
            <a:ext cx="5256584" cy="2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071492" y="2675878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215508" y="2675878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5359524" y="2675878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503540" y="2675878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5647556" y="2635558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791572" y="2635558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935588" y="2655718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079604" y="2655718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6223620" y="2655718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6367636" y="2655718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6511652" y="2655718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655668" y="2655718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6799684" y="2675878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 rot="20578460" flipH="1" flipV="1">
            <a:off x="4956872" y="2400753"/>
            <a:ext cx="1767834" cy="465402"/>
          </a:xfrm>
          <a:custGeom>
            <a:avLst/>
            <a:gdLst>
              <a:gd name="connsiteX0" fmla="*/ 0 w 4248081"/>
              <a:gd name="connsiteY0" fmla="*/ 0 h 1175983"/>
              <a:gd name="connsiteX1" fmla="*/ 3583858 w 4248081"/>
              <a:gd name="connsiteY1" fmla="*/ 1150374 h 1175983"/>
              <a:gd name="connsiteX2" fmla="*/ 4247535 w 4248081"/>
              <a:gd name="connsiteY2" fmla="*/ 825910 h 1175983"/>
              <a:gd name="connsiteX3" fmla="*/ 4247535 w 4248081"/>
              <a:gd name="connsiteY3" fmla="*/ 825910 h 11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081" h="1175983">
                <a:moveTo>
                  <a:pt x="0" y="0"/>
                </a:moveTo>
                <a:cubicBezTo>
                  <a:pt x="1437968" y="506361"/>
                  <a:pt x="2875936" y="1012722"/>
                  <a:pt x="3583858" y="1150374"/>
                </a:cubicBezTo>
                <a:cubicBezTo>
                  <a:pt x="4291780" y="1288026"/>
                  <a:pt x="4247535" y="825910"/>
                  <a:pt x="4247535" y="825910"/>
                </a:cubicBezTo>
                <a:lnTo>
                  <a:pt x="4247535" y="82591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927476" y="2753650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943700" y="2773810"/>
            <a:ext cx="207640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55468" y="2944746"/>
                <a:ext cx="5442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468" y="2944746"/>
                <a:ext cx="54420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727676" y="2944746"/>
                <a:ext cx="5442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676" y="2944746"/>
                <a:ext cx="54420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олилиния 55"/>
          <p:cNvSpPr/>
          <p:nvPr/>
        </p:nvSpPr>
        <p:spPr>
          <a:xfrm rot="887553" flipV="1">
            <a:off x="7367041" y="3307219"/>
            <a:ext cx="1864216" cy="372799"/>
          </a:xfrm>
          <a:custGeom>
            <a:avLst/>
            <a:gdLst>
              <a:gd name="connsiteX0" fmla="*/ 0 w 4248081"/>
              <a:gd name="connsiteY0" fmla="*/ 0 h 1175983"/>
              <a:gd name="connsiteX1" fmla="*/ 3583858 w 4248081"/>
              <a:gd name="connsiteY1" fmla="*/ 1150374 h 1175983"/>
              <a:gd name="connsiteX2" fmla="*/ 4247535 w 4248081"/>
              <a:gd name="connsiteY2" fmla="*/ 825910 h 1175983"/>
              <a:gd name="connsiteX3" fmla="*/ 4247535 w 4248081"/>
              <a:gd name="connsiteY3" fmla="*/ 825910 h 11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081" h="1175983">
                <a:moveTo>
                  <a:pt x="0" y="0"/>
                </a:moveTo>
                <a:cubicBezTo>
                  <a:pt x="1437968" y="506361"/>
                  <a:pt x="2875936" y="1012722"/>
                  <a:pt x="3583858" y="1150374"/>
                </a:cubicBezTo>
                <a:cubicBezTo>
                  <a:pt x="4291780" y="1288026"/>
                  <a:pt x="4247535" y="825910"/>
                  <a:pt x="4247535" y="825910"/>
                </a:cubicBezTo>
                <a:lnTo>
                  <a:pt x="4247535" y="82591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4207396" y="3762853"/>
            <a:ext cx="5256584" cy="2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6439644" y="3506509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6655668" y="3506509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6871692" y="3526669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7087716" y="3526669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7303740" y="3526669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519764" y="3526669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7735788" y="3526669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7951812" y="3526669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8167836" y="3546829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Полилиния 70"/>
          <p:cNvSpPr/>
          <p:nvPr/>
        </p:nvSpPr>
        <p:spPr>
          <a:xfrm rot="20578460" flipH="1" flipV="1">
            <a:off x="6535788" y="3296429"/>
            <a:ext cx="1611178" cy="383711"/>
          </a:xfrm>
          <a:custGeom>
            <a:avLst/>
            <a:gdLst>
              <a:gd name="connsiteX0" fmla="*/ 0 w 4248081"/>
              <a:gd name="connsiteY0" fmla="*/ 0 h 1175983"/>
              <a:gd name="connsiteX1" fmla="*/ 3583858 w 4248081"/>
              <a:gd name="connsiteY1" fmla="*/ 1150374 h 1175983"/>
              <a:gd name="connsiteX2" fmla="*/ 4247535 w 4248081"/>
              <a:gd name="connsiteY2" fmla="*/ 825910 h 1175983"/>
              <a:gd name="connsiteX3" fmla="*/ 4247535 w 4248081"/>
              <a:gd name="connsiteY3" fmla="*/ 825910 h 11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081" h="1175983">
                <a:moveTo>
                  <a:pt x="0" y="0"/>
                </a:moveTo>
                <a:cubicBezTo>
                  <a:pt x="1437968" y="506361"/>
                  <a:pt x="2875936" y="1012722"/>
                  <a:pt x="3583858" y="1150374"/>
                </a:cubicBezTo>
                <a:cubicBezTo>
                  <a:pt x="4291780" y="1288026"/>
                  <a:pt x="4247535" y="825910"/>
                  <a:pt x="4247535" y="825910"/>
                </a:cubicBezTo>
                <a:lnTo>
                  <a:pt x="4247535" y="82591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8383860" y="3546829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8599884" y="3546829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6439644" y="3624601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9040316" y="3644761"/>
            <a:ext cx="207640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111465" y="3717032"/>
                <a:ext cx="5442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465" y="3717032"/>
                <a:ext cx="54420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919777" y="3789040"/>
                <a:ext cx="5442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777" y="3789040"/>
                <a:ext cx="54420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66912" y="2513859"/>
                <a:ext cx="354843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− 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𝒚𝒂𝒓𝒊𝒎</m:t>
                      </m:r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interval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12" y="2513859"/>
                <a:ext cx="3548434" cy="954107"/>
              </a:xfrm>
              <a:prstGeom prst="rect">
                <a:avLst/>
              </a:prstGeom>
              <a:blipFill rotWithShape="1">
                <a:blip r:embed="rId9"/>
                <a:stretch>
                  <a:fillRect l="-3608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62980" y="3566976"/>
                <a:ext cx="354843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−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 interval  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800" b="1" dirty="0">
                  <a:solidFill>
                    <a:srgbClr val="161BDA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80" y="3566976"/>
                <a:ext cx="3548434" cy="954107"/>
              </a:xfrm>
              <a:prstGeom prst="rect">
                <a:avLst/>
              </a:prstGeom>
              <a:blipFill rotWithShape="1">
                <a:blip r:embed="rId10"/>
                <a:stretch>
                  <a:fillRect t="-6369" r="-3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74063" y="4355063"/>
                <a:ext cx="25469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=?</m:t>
                      </m:r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3" y="4355063"/>
                <a:ext cx="2546933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62980" y="4972138"/>
                <a:ext cx="27013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cs typeface="Times New Roman" pitchFamily="18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80" y="4972138"/>
                <a:ext cx="2701362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94904" y="5626220"/>
                <a:ext cx="36924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cs typeface="Times New Roman" pitchFamily="18" charset="0"/>
                            </a:rPr>
                            <m:t>𝑨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∪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∩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𝑪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]"/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(−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04" y="5626220"/>
                <a:ext cx="3692450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Полилиния 126"/>
          <p:cNvSpPr/>
          <p:nvPr/>
        </p:nvSpPr>
        <p:spPr>
          <a:xfrm rot="887553" flipV="1">
            <a:off x="6175242" y="4464642"/>
            <a:ext cx="2318406" cy="486055"/>
          </a:xfrm>
          <a:custGeom>
            <a:avLst/>
            <a:gdLst>
              <a:gd name="connsiteX0" fmla="*/ 0 w 4248081"/>
              <a:gd name="connsiteY0" fmla="*/ 0 h 1175983"/>
              <a:gd name="connsiteX1" fmla="*/ 3583858 w 4248081"/>
              <a:gd name="connsiteY1" fmla="*/ 1150374 h 1175983"/>
              <a:gd name="connsiteX2" fmla="*/ 4247535 w 4248081"/>
              <a:gd name="connsiteY2" fmla="*/ 825910 h 1175983"/>
              <a:gd name="connsiteX3" fmla="*/ 4247535 w 4248081"/>
              <a:gd name="connsiteY3" fmla="*/ 825910 h 11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081" h="1175983">
                <a:moveTo>
                  <a:pt x="0" y="0"/>
                </a:moveTo>
                <a:cubicBezTo>
                  <a:pt x="1437968" y="506361"/>
                  <a:pt x="2875936" y="1012722"/>
                  <a:pt x="3583858" y="1150374"/>
                </a:cubicBezTo>
                <a:cubicBezTo>
                  <a:pt x="4291780" y="1288026"/>
                  <a:pt x="4247535" y="825910"/>
                  <a:pt x="4247535" y="825910"/>
                </a:cubicBezTo>
                <a:lnTo>
                  <a:pt x="4247535" y="82591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8" name="Прямая со стрелкой 127"/>
          <p:cNvCxnSpPr/>
          <p:nvPr/>
        </p:nvCxnSpPr>
        <p:spPr>
          <a:xfrm>
            <a:off x="4418856" y="4980134"/>
            <a:ext cx="5405164" cy="33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H="1">
            <a:off x="5715000" y="4764110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H="1">
            <a:off x="5931024" y="4764110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H="1">
            <a:off x="6147048" y="4764110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flipH="1">
            <a:off x="6363072" y="4764110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6651104" y="4723790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H="1">
            <a:off x="6867128" y="4723790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H="1">
            <a:off x="7083152" y="4743950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flipH="1">
            <a:off x="7299176" y="4743950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H="1">
            <a:off x="7515200" y="4743950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H="1">
            <a:off x="7731224" y="4743950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flipH="1">
            <a:off x="7947248" y="4743950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flipH="1">
            <a:off x="8163272" y="4743950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H="1">
            <a:off x="8379296" y="4764110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2" name="Полилиния 141"/>
          <p:cNvSpPr/>
          <p:nvPr/>
        </p:nvSpPr>
        <p:spPr>
          <a:xfrm rot="20578460" flipH="1" flipV="1">
            <a:off x="5839612" y="4366394"/>
            <a:ext cx="2571483" cy="690724"/>
          </a:xfrm>
          <a:custGeom>
            <a:avLst/>
            <a:gdLst>
              <a:gd name="connsiteX0" fmla="*/ 0 w 4248081"/>
              <a:gd name="connsiteY0" fmla="*/ 0 h 1175983"/>
              <a:gd name="connsiteX1" fmla="*/ 3583858 w 4248081"/>
              <a:gd name="connsiteY1" fmla="*/ 1150374 h 1175983"/>
              <a:gd name="connsiteX2" fmla="*/ 4247535 w 4248081"/>
              <a:gd name="connsiteY2" fmla="*/ 825910 h 1175983"/>
              <a:gd name="connsiteX3" fmla="*/ 4247535 w 4248081"/>
              <a:gd name="connsiteY3" fmla="*/ 825910 h 11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081" h="1175983">
                <a:moveTo>
                  <a:pt x="0" y="0"/>
                </a:moveTo>
                <a:cubicBezTo>
                  <a:pt x="1437968" y="506361"/>
                  <a:pt x="2875936" y="1012722"/>
                  <a:pt x="3583858" y="1150374"/>
                </a:cubicBezTo>
                <a:cubicBezTo>
                  <a:pt x="4291780" y="1288026"/>
                  <a:pt x="4247535" y="825910"/>
                  <a:pt x="4247535" y="825910"/>
                </a:cubicBezTo>
                <a:lnTo>
                  <a:pt x="4247535" y="82591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5791572" y="4841882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8311852" y="4862042"/>
            <a:ext cx="207640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5463393" y="5032978"/>
                <a:ext cx="5442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393" y="5032978"/>
                <a:ext cx="544203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8167836" y="5032978"/>
                <a:ext cx="5442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836" y="5032978"/>
                <a:ext cx="544203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Полилиния 148"/>
          <p:cNvSpPr/>
          <p:nvPr/>
        </p:nvSpPr>
        <p:spPr>
          <a:xfrm rot="887553" flipV="1">
            <a:off x="5169853" y="4521080"/>
            <a:ext cx="1894411" cy="346598"/>
          </a:xfrm>
          <a:custGeom>
            <a:avLst/>
            <a:gdLst>
              <a:gd name="connsiteX0" fmla="*/ 0 w 4248081"/>
              <a:gd name="connsiteY0" fmla="*/ 0 h 1175983"/>
              <a:gd name="connsiteX1" fmla="*/ 3583858 w 4248081"/>
              <a:gd name="connsiteY1" fmla="*/ 1150374 h 1175983"/>
              <a:gd name="connsiteX2" fmla="*/ 4247535 w 4248081"/>
              <a:gd name="connsiteY2" fmla="*/ 825910 h 1175983"/>
              <a:gd name="connsiteX3" fmla="*/ 4247535 w 4248081"/>
              <a:gd name="connsiteY3" fmla="*/ 825910 h 11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081" h="1175983">
                <a:moveTo>
                  <a:pt x="0" y="0"/>
                </a:moveTo>
                <a:cubicBezTo>
                  <a:pt x="1437968" y="506361"/>
                  <a:pt x="2875936" y="1012722"/>
                  <a:pt x="3583858" y="1150374"/>
                </a:cubicBezTo>
                <a:cubicBezTo>
                  <a:pt x="4291780" y="1288026"/>
                  <a:pt x="4247535" y="825910"/>
                  <a:pt x="4247535" y="825910"/>
                </a:cubicBezTo>
                <a:lnTo>
                  <a:pt x="4247535" y="82591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олилиния 149"/>
          <p:cNvSpPr/>
          <p:nvPr/>
        </p:nvSpPr>
        <p:spPr>
          <a:xfrm rot="20578460" flipH="1" flipV="1">
            <a:off x="4903508" y="4366394"/>
            <a:ext cx="2571483" cy="690724"/>
          </a:xfrm>
          <a:custGeom>
            <a:avLst/>
            <a:gdLst>
              <a:gd name="connsiteX0" fmla="*/ 0 w 4248081"/>
              <a:gd name="connsiteY0" fmla="*/ 0 h 1175983"/>
              <a:gd name="connsiteX1" fmla="*/ 3583858 w 4248081"/>
              <a:gd name="connsiteY1" fmla="*/ 1150374 h 1175983"/>
              <a:gd name="connsiteX2" fmla="*/ 4247535 w 4248081"/>
              <a:gd name="connsiteY2" fmla="*/ 825910 h 1175983"/>
              <a:gd name="connsiteX3" fmla="*/ 4247535 w 4248081"/>
              <a:gd name="connsiteY3" fmla="*/ 825910 h 11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081" h="1175983">
                <a:moveTo>
                  <a:pt x="0" y="0"/>
                </a:moveTo>
                <a:cubicBezTo>
                  <a:pt x="1437968" y="506361"/>
                  <a:pt x="2875936" y="1012722"/>
                  <a:pt x="3583858" y="1150374"/>
                </a:cubicBezTo>
                <a:cubicBezTo>
                  <a:pt x="4291780" y="1288026"/>
                  <a:pt x="4247535" y="825910"/>
                  <a:pt x="4247535" y="825910"/>
                </a:cubicBezTo>
                <a:lnTo>
                  <a:pt x="4247535" y="82591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/>
          <p:nvPr/>
        </p:nvSpPr>
        <p:spPr>
          <a:xfrm>
            <a:off x="6943700" y="4869160"/>
            <a:ext cx="207640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4791844" y="4869160"/>
            <a:ext cx="207640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 flipH="1">
            <a:off x="4927476" y="4725144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flipH="1">
            <a:off x="5143500" y="4745304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flipH="1">
            <a:off x="5359524" y="4745304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6799684" y="5013176"/>
                <a:ext cx="5442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684" y="5013176"/>
                <a:ext cx="544203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4455281" y="5013176"/>
                <a:ext cx="5442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281" y="5013176"/>
                <a:ext cx="544203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Дуга 158"/>
          <p:cNvSpPr/>
          <p:nvPr/>
        </p:nvSpPr>
        <p:spPr>
          <a:xfrm>
            <a:off x="4895665" y="4193004"/>
            <a:ext cx="3664024" cy="1746866"/>
          </a:xfrm>
          <a:prstGeom prst="arc">
            <a:avLst>
              <a:gd name="adj1" fmla="val 10864570"/>
              <a:gd name="adj2" fmla="val 21582633"/>
            </a:avLst>
          </a:prstGeom>
          <a:ln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Полилиния 200"/>
          <p:cNvSpPr/>
          <p:nvPr/>
        </p:nvSpPr>
        <p:spPr>
          <a:xfrm rot="887553" flipV="1">
            <a:off x="6958486" y="5328738"/>
            <a:ext cx="2318406" cy="486055"/>
          </a:xfrm>
          <a:custGeom>
            <a:avLst/>
            <a:gdLst>
              <a:gd name="connsiteX0" fmla="*/ 0 w 4248081"/>
              <a:gd name="connsiteY0" fmla="*/ 0 h 1175983"/>
              <a:gd name="connsiteX1" fmla="*/ 3583858 w 4248081"/>
              <a:gd name="connsiteY1" fmla="*/ 1150374 h 1175983"/>
              <a:gd name="connsiteX2" fmla="*/ 4247535 w 4248081"/>
              <a:gd name="connsiteY2" fmla="*/ 825910 h 1175983"/>
              <a:gd name="connsiteX3" fmla="*/ 4247535 w 4248081"/>
              <a:gd name="connsiteY3" fmla="*/ 825910 h 11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081" h="1175983">
                <a:moveTo>
                  <a:pt x="0" y="0"/>
                </a:moveTo>
                <a:cubicBezTo>
                  <a:pt x="1437968" y="506361"/>
                  <a:pt x="2875936" y="1012722"/>
                  <a:pt x="3583858" y="1150374"/>
                </a:cubicBezTo>
                <a:cubicBezTo>
                  <a:pt x="4291780" y="1288026"/>
                  <a:pt x="4247535" y="825910"/>
                  <a:pt x="4247535" y="825910"/>
                </a:cubicBezTo>
                <a:lnTo>
                  <a:pt x="4247535" y="82591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2" name="Прямая со стрелкой 201"/>
          <p:cNvCxnSpPr/>
          <p:nvPr/>
        </p:nvCxnSpPr>
        <p:spPr>
          <a:xfrm>
            <a:off x="4630601" y="5844230"/>
            <a:ext cx="5337435" cy="7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flipH="1">
            <a:off x="6358793" y="562820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flipH="1">
            <a:off x="6574817" y="562820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 flipH="1">
            <a:off x="6862849" y="558788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 flipH="1">
            <a:off x="7078873" y="558788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 flipH="1">
            <a:off x="7294897" y="560804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flipH="1">
            <a:off x="7510921" y="560804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 flipH="1">
            <a:off x="7726945" y="560804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flipH="1">
            <a:off x="7942969" y="560804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flipH="1">
            <a:off x="8158993" y="560804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H="1">
            <a:off x="8375017" y="560804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flipH="1">
            <a:off x="8591041" y="562820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6" name="Полилиния 215"/>
          <p:cNvSpPr/>
          <p:nvPr/>
        </p:nvSpPr>
        <p:spPr>
          <a:xfrm rot="20578460" flipH="1" flipV="1">
            <a:off x="6415676" y="5230490"/>
            <a:ext cx="2571483" cy="690724"/>
          </a:xfrm>
          <a:custGeom>
            <a:avLst/>
            <a:gdLst>
              <a:gd name="connsiteX0" fmla="*/ 0 w 4248081"/>
              <a:gd name="connsiteY0" fmla="*/ 0 h 1175983"/>
              <a:gd name="connsiteX1" fmla="*/ 3583858 w 4248081"/>
              <a:gd name="connsiteY1" fmla="*/ 1150374 h 1175983"/>
              <a:gd name="connsiteX2" fmla="*/ 4247535 w 4248081"/>
              <a:gd name="connsiteY2" fmla="*/ 825910 h 1175983"/>
              <a:gd name="connsiteX3" fmla="*/ 4247535 w 4248081"/>
              <a:gd name="connsiteY3" fmla="*/ 825910 h 11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081" h="1175983">
                <a:moveTo>
                  <a:pt x="0" y="0"/>
                </a:moveTo>
                <a:cubicBezTo>
                  <a:pt x="1437968" y="506361"/>
                  <a:pt x="2875936" y="1012722"/>
                  <a:pt x="3583858" y="1150374"/>
                </a:cubicBezTo>
                <a:cubicBezTo>
                  <a:pt x="4291780" y="1288026"/>
                  <a:pt x="4247535" y="825910"/>
                  <a:pt x="4247535" y="825910"/>
                </a:cubicBezTo>
                <a:lnTo>
                  <a:pt x="4247535" y="82591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7" name="Прямая соединительная линия 216"/>
          <p:cNvCxnSpPr/>
          <p:nvPr/>
        </p:nvCxnSpPr>
        <p:spPr>
          <a:xfrm flipH="1">
            <a:off x="8807065" y="562820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 flipH="1">
            <a:off x="9023089" y="5628206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9" name="Овал 218"/>
          <p:cNvSpPr/>
          <p:nvPr/>
        </p:nvSpPr>
        <p:spPr>
          <a:xfrm>
            <a:off x="6367636" y="5705978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Овал 219"/>
          <p:cNvSpPr/>
          <p:nvPr/>
        </p:nvSpPr>
        <p:spPr>
          <a:xfrm>
            <a:off x="9184332" y="5726138"/>
            <a:ext cx="207640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6111465" y="5897074"/>
                <a:ext cx="5442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465" y="5897074"/>
                <a:ext cx="544203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/>
              <p:cNvSpPr txBox="1"/>
              <p:nvPr/>
            </p:nvSpPr>
            <p:spPr>
              <a:xfrm>
                <a:off x="9063793" y="5897074"/>
                <a:ext cx="5442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2" name="TextBox 2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793" y="5897074"/>
                <a:ext cx="544203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Полилиния 222"/>
          <p:cNvSpPr/>
          <p:nvPr/>
        </p:nvSpPr>
        <p:spPr>
          <a:xfrm rot="887553" flipV="1">
            <a:off x="6103234" y="5328738"/>
            <a:ext cx="2318406" cy="486055"/>
          </a:xfrm>
          <a:custGeom>
            <a:avLst/>
            <a:gdLst>
              <a:gd name="connsiteX0" fmla="*/ 0 w 4248081"/>
              <a:gd name="connsiteY0" fmla="*/ 0 h 1175983"/>
              <a:gd name="connsiteX1" fmla="*/ 3583858 w 4248081"/>
              <a:gd name="connsiteY1" fmla="*/ 1150374 h 1175983"/>
              <a:gd name="connsiteX2" fmla="*/ 4247535 w 4248081"/>
              <a:gd name="connsiteY2" fmla="*/ 825910 h 1175983"/>
              <a:gd name="connsiteX3" fmla="*/ 4247535 w 4248081"/>
              <a:gd name="connsiteY3" fmla="*/ 825910 h 11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081" h="1175983">
                <a:moveTo>
                  <a:pt x="0" y="0"/>
                </a:moveTo>
                <a:cubicBezTo>
                  <a:pt x="1437968" y="506361"/>
                  <a:pt x="2875936" y="1012722"/>
                  <a:pt x="3583858" y="1150374"/>
                </a:cubicBezTo>
                <a:cubicBezTo>
                  <a:pt x="4291780" y="1288026"/>
                  <a:pt x="4247535" y="825910"/>
                  <a:pt x="4247535" y="825910"/>
                </a:cubicBezTo>
                <a:lnTo>
                  <a:pt x="4247535" y="82591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олилиния 223"/>
          <p:cNvSpPr/>
          <p:nvPr/>
        </p:nvSpPr>
        <p:spPr>
          <a:xfrm rot="20578460" flipH="1" flipV="1">
            <a:off x="4975516" y="5230490"/>
            <a:ext cx="2571483" cy="690724"/>
          </a:xfrm>
          <a:custGeom>
            <a:avLst/>
            <a:gdLst>
              <a:gd name="connsiteX0" fmla="*/ 0 w 4248081"/>
              <a:gd name="connsiteY0" fmla="*/ 0 h 1175983"/>
              <a:gd name="connsiteX1" fmla="*/ 3583858 w 4248081"/>
              <a:gd name="connsiteY1" fmla="*/ 1150374 h 1175983"/>
              <a:gd name="connsiteX2" fmla="*/ 4247535 w 4248081"/>
              <a:gd name="connsiteY2" fmla="*/ 825910 h 1175983"/>
              <a:gd name="connsiteX3" fmla="*/ 4247535 w 4248081"/>
              <a:gd name="connsiteY3" fmla="*/ 825910 h 11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081" h="1175983">
                <a:moveTo>
                  <a:pt x="0" y="0"/>
                </a:moveTo>
                <a:cubicBezTo>
                  <a:pt x="1437968" y="506361"/>
                  <a:pt x="2875936" y="1012722"/>
                  <a:pt x="3583858" y="1150374"/>
                </a:cubicBezTo>
                <a:cubicBezTo>
                  <a:pt x="4291780" y="1288026"/>
                  <a:pt x="4247535" y="825910"/>
                  <a:pt x="4247535" y="825910"/>
                </a:cubicBezTo>
                <a:lnTo>
                  <a:pt x="4247535" y="82591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Овал 224"/>
          <p:cNvSpPr/>
          <p:nvPr/>
        </p:nvSpPr>
        <p:spPr>
          <a:xfrm>
            <a:off x="8311852" y="5733256"/>
            <a:ext cx="207640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Овал 225"/>
          <p:cNvSpPr/>
          <p:nvPr/>
        </p:nvSpPr>
        <p:spPr>
          <a:xfrm>
            <a:off x="4863852" y="5733256"/>
            <a:ext cx="207640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/>
              <p:cNvSpPr txBox="1"/>
              <p:nvPr/>
            </p:nvSpPr>
            <p:spPr>
              <a:xfrm>
                <a:off x="8199697" y="5877272"/>
                <a:ext cx="5442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7" name="TextBox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697" y="5877272"/>
                <a:ext cx="544203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4599297" y="5877272"/>
                <a:ext cx="5442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97" y="5877272"/>
                <a:ext cx="544203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Дуга 228"/>
          <p:cNvSpPr/>
          <p:nvPr/>
        </p:nvSpPr>
        <p:spPr>
          <a:xfrm>
            <a:off x="6367636" y="5233748"/>
            <a:ext cx="2036330" cy="1514240"/>
          </a:xfrm>
          <a:prstGeom prst="arc">
            <a:avLst>
              <a:gd name="adj1" fmla="val 11019360"/>
              <a:gd name="adj2" fmla="val 21334807"/>
            </a:avLst>
          </a:prstGeom>
          <a:ln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>
            <a:off x="5788305" y="5589240"/>
            <a:ext cx="147283" cy="237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>
            <a:off x="6324309" y="5626852"/>
            <a:ext cx="147283" cy="237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/>
          <p:nvPr/>
        </p:nvCxnSpPr>
        <p:spPr>
          <a:xfrm>
            <a:off x="6606819" y="5586532"/>
            <a:ext cx="147283" cy="237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>
            <a:off x="6831632" y="5596612"/>
            <a:ext cx="147283" cy="237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4" name="Прямая соединительная линия 233"/>
          <p:cNvCxnSpPr/>
          <p:nvPr/>
        </p:nvCxnSpPr>
        <p:spPr>
          <a:xfrm>
            <a:off x="7066469" y="5601963"/>
            <a:ext cx="147283" cy="237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/>
          <p:nvPr/>
        </p:nvCxnSpPr>
        <p:spPr>
          <a:xfrm>
            <a:off x="7296194" y="5659536"/>
            <a:ext cx="147283" cy="237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>
          <a:xfrm>
            <a:off x="7507654" y="5614487"/>
            <a:ext cx="147283" cy="237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>
            <a:off x="5067808" y="5601963"/>
            <a:ext cx="147283" cy="237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8" name="Прямая соединительная линия 237"/>
          <p:cNvCxnSpPr/>
          <p:nvPr/>
        </p:nvCxnSpPr>
        <p:spPr>
          <a:xfrm>
            <a:off x="5261005" y="5608046"/>
            <a:ext cx="147283" cy="237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/>
          <p:nvPr/>
        </p:nvCxnSpPr>
        <p:spPr>
          <a:xfrm>
            <a:off x="5575548" y="5586532"/>
            <a:ext cx="147283" cy="237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0" name="Прямая соединительная линия 239"/>
          <p:cNvCxnSpPr/>
          <p:nvPr/>
        </p:nvCxnSpPr>
        <p:spPr>
          <a:xfrm>
            <a:off x="5922399" y="5608046"/>
            <a:ext cx="147283" cy="237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>
            <a:off x="4920525" y="5659536"/>
            <a:ext cx="147283" cy="237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/>
          <p:nvPr/>
        </p:nvCxnSpPr>
        <p:spPr>
          <a:xfrm>
            <a:off x="5413405" y="5595005"/>
            <a:ext cx="147283" cy="237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/>
        </p:nvCxnSpPr>
        <p:spPr>
          <a:xfrm flipH="1">
            <a:off x="8815908" y="3507863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/>
        </p:nvCxnSpPr>
        <p:spPr>
          <a:xfrm flipH="1">
            <a:off x="8959924" y="3579871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>
            <a:off x="6079604" y="5639734"/>
            <a:ext cx="147283" cy="237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flipH="1">
            <a:off x="8104212" y="1680648"/>
            <a:ext cx="144016" cy="23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1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5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25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5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4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25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6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2" grpId="0" animBg="1"/>
      <p:bldP spid="27" grpId="0" animBg="1"/>
      <p:bldP spid="30" grpId="0" animBg="1"/>
      <p:bldP spid="31" grpId="0" animBg="1"/>
      <p:bldP spid="32" grpId="0"/>
      <p:bldP spid="33" grpId="0"/>
      <p:bldP spid="34" grpId="0" animBg="1"/>
      <p:bldP spid="49" grpId="0" animBg="1"/>
      <p:bldP spid="52" grpId="0" animBg="1"/>
      <p:bldP spid="53" grpId="0" animBg="1"/>
      <p:bldP spid="54" grpId="0"/>
      <p:bldP spid="55" grpId="0"/>
      <p:bldP spid="56" grpId="0" animBg="1"/>
      <p:bldP spid="71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127" grpId="0" animBg="1"/>
      <p:bldP spid="142" grpId="0" animBg="1"/>
      <p:bldP spid="145" grpId="0" animBg="1"/>
      <p:bldP spid="146" grpId="0" animBg="1"/>
      <p:bldP spid="147" grpId="0"/>
      <p:bldP spid="148" grpId="0"/>
      <p:bldP spid="149" grpId="0" animBg="1"/>
      <p:bldP spid="150" grpId="0" animBg="1"/>
      <p:bldP spid="151" grpId="0" animBg="1"/>
      <p:bldP spid="152" grpId="0" animBg="1"/>
      <p:bldP spid="157" grpId="0"/>
      <p:bldP spid="158" grpId="0"/>
      <p:bldP spid="159" grpId="0" animBg="1"/>
      <p:bldP spid="201" grpId="0" animBg="1"/>
      <p:bldP spid="216" grpId="0" animBg="1"/>
      <p:bldP spid="219" grpId="0" animBg="1"/>
      <p:bldP spid="220" grpId="0" animBg="1"/>
      <p:bldP spid="221" grpId="0"/>
      <p:bldP spid="222" grpId="0"/>
      <p:bldP spid="223" grpId="0" animBg="1"/>
      <p:bldP spid="224" grpId="0" animBg="1"/>
      <p:bldP spid="225" grpId="0" animBg="1"/>
      <p:bldP spid="226" grpId="0" animBg="1"/>
      <p:bldP spid="227" grpId="0"/>
      <p:bldP spid="228" grpId="0"/>
      <p:bldP spid="2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6b26e9e66688f49ebd772a635db97808b1ec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1982</TotalTime>
  <Words>2740</Words>
  <Application>Microsoft Office PowerPoint</Application>
  <PresentationFormat>Слайд 35 мм</PresentationFormat>
  <Paragraphs>214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248</cp:revision>
  <dcterms:created xsi:type="dcterms:W3CDTF">2011-07-01T18:27:45Z</dcterms:created>
  <dcterms:modified xsi:type="dcterms:W3CDTF">2024-08-09T07:00:30Z</dcterms:modified>
</cp:coreProperties>
</file>